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60" r:id="rId3"/>
    <p:sldId id="261" r:id="rId4"/>
    <p:sldId id="257" r:id="rId5"/>
    <p:sldId id="258" r:id="rId6"/>
    <p:sldId id="259"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varScale="1">
        <p:scale>
          <a:sx n="85" d="100"/>
          <a:sy n="85" d="100"/>
        </p:scale>
        <p:origin x="48" y="2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1" Type="http://schemas.openxmlformats.org/officeDocument/2006/relationships/hyperlink" Target="mailto:ServiceDesk@alleghenycounty.us" TargetMode="External"/></Relationships>
</file>

<file path=ppt/diagrams/_rels/data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hyperlink" Target="mailto:DHSProviderResourceHub@AlleghenyCounty.us" TargetMode="External"/><Relationship Id="rId1" Type="http://schemas.openxmlformats.org/officeDocument/2006/relationships/hyperlink" Target="mailto:ServiceDesk@AlleghenyCounty.us" TargetMode="Externa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1" Type="http://schemas.openxmlformats.org/officeDocument/2006/relationships/hyperlink" Target="mailto:ServiceDesk@alleghenycounty.us" TargetMode="External"/></Relationships>
</file>

<file path=ppt/diagrams/_rels/drawing3.xml.rels><?xml version="1.0" encoding="UTF-8" standalone="yes"?>
<Relationships xmlns="http://schemas.openxmlformats.org/package/2006/relationships"><Relationship Id="rId8" Type="http://schemas.openxmlformats.org/officeDocument/2006/relationships/hyperlink" Target="mailto:DHSProviderResourceHub@AlleghenyCounty.us" TargetMode="External"/><Relationship Id="rId3" Type="http://schemas.openxmlformats.org/officeDocument/2006/relationships/image" Target="../media/image8.png"/><Relationship Id="rId7" Type="http://schemas.openxmlformats.org/officeDocument/2006/relationships/image" Target="../media/image11.sv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0.png"/><Relationship Id="rId5" Type="http://schemas.openxmlformats.org/officeDocument/2006/relationships/hyperlink" Target="mailto:ServiceDesk@AlleghenyCounty.us" TargetMode="External"/><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3ADE1E-C9C5-4205-B2B6-ACF7DC9F214E}"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ACB3D555-16E4-4960-A55D-7E262EA21C45}">
      <dgm:prSet/>
      <dgm:spPr/>
      <dgm:t>
        <a:bodyPr/>
        <a:lstStyle/>
        <a:p>
          <a:r>
            <a:rPr lang="en-US" b="0" i="0"/>
            <a:t>Lost Revenue</a:t>
          </a:r>
          <a:endParaRPr lang="en-US"/>
        </a:p>
      </dgm:t>
    </dgm:pt>
    <dgm:pt modelId="{77B3B121-0D6C-4E3A-BF62-D15FB46E2B59}" type="parTrans" cxnId="{47AABB8A-7E6F-4701-8878-20736A1C8398}">
      <dgm:prSet/>
      <dgm:spPr/>
      <dgm:t>
        <a:bodyPr/>
        <a:lstStyle/>
        <a:p>
          <a:endParaRPr lang="en-US"/>
        </a:p>
      </dgm:t>
    </dgm:pt>
    <dgm:pt modelId="{E40B82FD-DDB6-4511-BDBC-5A1365F69938}" type="sibTrans" cxnId="{47AABB8A-7E6F-4701-8878-20736A1C8398}">
      <dgm:prSet/>
      <dgm:spPr/>
      <dgm:t>
        <a:bodyPr/>
        <a:lstStyle/>
        <a:p>
          <a:endParaRPr lang="en-US"/>
        </a:p>
      </dgm:t>
    </dgm:pt>
    <dgm:pt modelId="{6CCA5BC0-F381-4A4B-850D-17CC9F485610}">
      <dgm:prSet/>
      <dgm:spPr/>
      <dgm:t>
        <a:bodyPr/>
        <a:lstStyle/>
        <a:p>
          <a:r>
            <a:rPr lang="en-US" b="0" i="0"/>
            <a:t>Uncovered Expenses</a:t>
          </a:r>
          <a:endParaRPr lang="en-US"/>
        </a:p>
      </dgm:t>
    </dgm:pt>
    <dgm:pt modelId="{E669B10C-BA56-466F-9406-F0D9A1D7EBA6}" type="parTrans" cxnId="{E1D0EE10-D6D6-40A5-9A91-7F6F208524E2}">
      <dgm:prSet/>
      <dgm:spPr/>
      <dgm:t>
        <a:bodyPr/>
        <a:lstStyle/>
        <a:p>
          <a:endParaRPr lang="en-US"/>
        </a:p>
      </dgm:t>
    </dgm:pt>
    <dgm:pt modelId="{9937C735-8EF5-46F9-B01E-B3793F590008}" type="sibTrans" cxnId="{E1D0EE10-D6D6-40A5-9A91-7F6F208524E2}">
      <dgm:prSet/>
      <dgm:spPr/>
      <dgm:t>
        <a:bodyPr/>
        <a:lstStyle/>
        <a:p>
          <a:endParaRPr lang="en-US"/>
        </a:p>
      </dgm:t>
    </dgm:pt>
    <dgm:pt modelId="{032467E2-6F30-4E2A-B99B-36C585DD0832}" type="pres">
      <dgm:prSet presAssocID="{DA3ADE1E-C9C5-4205-B2B6-ACF7DC9F214E}" presName="root" presStyleCnt="0">
        <dgm:presLayoutVars>
          <dgm:dir/>
          <dgm:resizeHandles val="exact"/>
        </dgm:presLayoutVars>
      </dgm:prSet>
      <dgm:spPr/>
    </dgm:pt>
    <dgm:pt modelId="{600A5C06-36C2-4C3E-9A9C-EF0B0637988C}" type="pres">
      <dgm:prSet presAssocID="{ACB3D555-16E4-4960-A55D-7E262EA21C45}" presName="compNode" presStyleCnt="0"/>
      <dgm:spPr/>
    </dgm:pt>
    <dgm:pt modelId="{437584B5-CB99-45EE-A751-F331FD53AD7D}" type="pres">
      <dgm:prSet presAssocID="{ACB3D555-16E4-4960-A55D-7E262EA21C45}"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wnward trend"/>
        </a:ext>
      </dgm:extLst>
    </dgm:pt>
    <dgm:pt modelId="{1B64D825-F284-484C-9A46-E1BB6930ECDF}" type="pres">
      <dgm:prSet presAssocID="{ACB3D555-16E4-4960-A55D-7E262EA21C45}" presName="spaceRect" presStyleCnt="0"/>
      <dgm:spPr/>
    </dgm:pt>
    <dgm:pt modelId="{F1ACC975-EE16-4DA5-A33A-B4223381F4D7}" type="pres">
      <dgm:prSet presAssocID="{ACB3D555-16E4-4960-A55D-7E262EA21C45}" presName="textRect" presStyleLbl="revTx" presStyleIdx="0" presStyleCnt="2">
        <dgm:presLayoutVars>
          <dgm:chMax val="1"/>
          <dgm:chPref val="1"/>
        </dgm:presLayoutVars>
      </dgm:prSet>
      <dgm:spPr/>
    </dgm:pt>
    <dgm:pt modelId="{417FB665-674C-4245-A049-6423DCD88832}" type="pres">
      <dgm:prSet presAssocID="{E40B82FD-DDB6-4511-BDBC-5A1365F69938}" presName="sibTrans" presStyleCnt="0"/>
      <dgm:spPr/>
    </dgm:pt>
    <dgm:pt modelId="{82D66BB9-DDF8-4E90-BC47-F55E0785D58A}" type="pres">
      <dgm:prSet presAssocID="{6CCA5BC0-F381-4A4B-850D-17CC9F485610}" presName="compNode" presStyleCnt="0"/>
      <dgm:spPr/>
    </dgm:pt>
    <dgm:pt modelId="{188016D1-0E28-4DEF-A275-1EE821736599}" type="pres">
      <dgm:prSet presAssocID="{6CCA5BC0-F381-4A4B-850D-17CC9F485610}"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arning"/>
        </a:ext>
      </dgm:extLst>
    </dgm:pt>
    <dgm:pt modelId="{8ADF87B4-E82A-4E58-8AC2-F59612271F8A}" type="pres">
      <dgm:prSet presAssocID="{6CCA5BC0-F381-4A4B-850D-17CC9F485610}" presName="spaceRect" presStyleCnt="0"/>
      <dgm:spPr/>
    </dgm:pt>
    <dgm:pt modelId="{DA40F77C-A1E6-44AA-BD67-FBA90C9A2534}" type="pres">
      <dgm:prSet presAssocID="{6CCA5BC0-F381-4A4B-850D-17CC9F485610}" presName="textRect" presStyleLbl="revTx" presStyleIdx="1" presStyleCnt="2">
        <dgm:presLayoutVars>
          <dgm:chMax val="1"/>
          <dgm:chPref val="1"/>
        </dgm:presLayoutVars>
      </dgm:prSet>
      <dgm:spPr/>
    </dgm:pt>
  </dgm:ptLst>
  <dgm:cxnLst>
    <dgm:cxn modelId="{E1D0EE10-D6D6-40A5-9A91-7F6F208524E2}" srcId="{DA3ADE1E-C9C5-4205-B2B6-ACF7DC9F214E}" destId="{6CCA5BC0-F381-4A4B-850D-17CC9F485610}" srcOrd="1" destOrd="0" parTransId="{E669B10C-BA56-466F-9406-F0D9A1D7EBA6}" sibTransId="{9937C735-8EF5-46F9-B01E-B3793F590008}"/>
    <dgm:cxn modelId="{5697293A-61F3-42DD-82F1-279DAC860556}" type="presOf" srcId="{6CCA5BC0-F381-4A4B-850D-17CC9F485610}" destId="{DA40F77C-A1E6-44AA-BD67-FBA90C9A2534}" srcOrd="0" destOrd="0" presId="urn:microsoft.com/office/officeart/2018/2/layout/IconLabelList"/>
    <dgm:cxn modelId="{722DF965-7D9F-4992-904B-2B8D6A2EFE4A}" type="presOf" srcId="{ACB3D555-16E4-4960-A55D-7E262EA21C45}" destId="{F1ACC975-EE16-4DA5-A33A-B4223381F4D7}" srcOrd="0" destOrd="0" presId="urn:microsoft.com/office/officeart/2018/2/layout/IconLabelList"/>
    <dgm:cxn modelId="{6CA9B074-DA2A-4D83-AC32-8019422C2251}" type="presOf" srcId="{DA3ADE1E-C9C5-4205-B2B6-ACF7DC9F214E}" destId="{032467E2-6F30-4E2A-B99B-36C585DD0832}" srcOrd="0" destOrd="0" presId="urn:microsoft.com/office/officeart/2018/2/layout/IconLabelList"/>
    <dgm:cxn modelId="{47AABB8A-7E6F-4701-8878-20736A1C8398}" srcId="{DA3ADE1E-C9C5-4205-B2B6-ACF7DC9F214E}" destId="{ACB3D555-16E4-4960-A55D-7E262EA21C45}" srcOrd="0" destOrd="0" parTransId="{77B3B121-0D6C-4E3A-BF62-D15FB46E2B59}" sibTransId="{E40B82FD-DDB6-4511-BDBC-5A1365F69938}"/>
    <dgm:cxn modelId="{6591ED27-6F51-4290-A3E6-5E5AB715B06D}" type="presParOf" srcId="{032467E2-6F30-4E2A-B99B-36C585DD0832}" destId="{600A5C06-36C2-4C3E-9A9C-EF0B0637988C}" srcOrd="0" destOrd="0" presId="urn:microsoft.com/office/officeart/2018/2/layout/IconLabelList"/>
    <dgm:cxn modelId="{018ACEC9-852A-43AE-904F-C1EB769B4B01}" type="presParOf" srcId="{600A5C06-36C2-4C3E-9A9C-EF0B0637988C}" destId="{437584B5-CB99-45EE-A751-F331FD53AD7D}" srcOrd="0" destOrd="0" presId="urn:microsoft.com/office/officeart/2018/2/layout/IconLabelList"/>
    <dgm:cxn modelId="{A2524103-513E-49C5-845F-684AFE1297BC}" type="presParOf" srcId="{600A5C06-36C2-4C3E-9A9C-EF0B0637988C}" destId="{1B64D825-F284-484C-9A46-E1BB6930ECDF}" srcOrd="1" destOrd="0" presId="urn:microsoft.com/office/officeart/2018/2/layout/IconLabelList"/>
    <dgm:cxn modelId="{EAFF149C-2859-4253-B0A9-94163BE31C02}" type="presParOf" srcId="{600A5C06-36C2-4C3E-9A9C-EF0B0637988C}" destId="{F1ACC975-EE16-4DA5-A33A-B4223381F4D7}" srcOrd="2" destOrd="0" presId="urn:microsoft.com/office/officeart/2018/2/layout/IconLabelList"/>
    <dgm:cxn modelId="{F4983B30-8DEF-46C0-AFF4-383A09BD8370}" type="presParOf" srcId="{032467E2-6F30-4E2A-B99B-36C585DD0832}" destId="{417FB665-674C-4245-A049-6423DCD88832}" srcOrd="1" destOrd="0" presId="urn:microsoft.com/office/officeart/2018/2/layout/IconLabelList"/>
    <dgm:cxn modelId="{2DDDDC70-0307-4CE2-B182-A07B27063DC6}" type="presParOf" srcId="{032467E2-6F30-4E2A-B99B-36C585DD0832}" destId="{82D66BB9-DDF8-4E90-BC47-F55E0785D58A}" srcOrd="2" destOrd="0" presId="urn:microsoft.com/office/officeart/2018/2/layout/IconLabelList"/>
    <dgm:cxn modelId="{567A3D79-E6B9-4782-B7A3-0BCB074AD9E8}" type="presParOf" srcId="{82D66BB9-DDF8-4E90-BC47-F55E0785D58A}" destId="{188016D1-0E28-4DEF-A275-1EE821736599}" srcOrd="0" destOrd="0" presId="urn:microsoft.com/office/officeart/2018/2/layout/IconLabelList"/>
    <dgm:cxn modelId="{CA9BCC40-F71D-48C2-98E7-2388CE3C42AC}" type="presParOf" srcId="{82D66BB9-DDF8-4E90-BC47-F55E0785D58A}" destId="{8ADF87B4-E82A-4E58-8AC2-F59612271F8A}" srcOrd="1" destOrd="0" presId="urn:microsoft.com/office/officeart/2018/2/layout/IconLabelList"/>
    <dgm:cxn modelId="{23223BE4-8B5C-4F30-A70E-B8A41C6F638C}" type="presParOf" srcId="{82D66BB9-DDF8-4E90-BC47-F55E0785D58A}" destId="{DA40F77C-A1E6-44AA-BD67-FBA90C9A2534}"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A21252-DF1C-49AF-8E04-928AE405FD1A}"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en-US"/>
        </a:p>
      </dgm:t>
    </dgm:pt>
    <dgm:pt modelId="{9B597DF1-43A0-43BB-8F36-5D441D8F6CC6}">
      <dgm:prSet/>
      <dgm:spPr/>
      <dgm:t>
        <a:bodyPr/>
        <a:lstStyle/>
        <a:p>
          <a:r>
            <a:rPr lang="en-US" dirty="0"/>
            <a:t>Claims will only be reimbursed</a:t>
          </a:r>
          <a:r>
            <a:rPr lang="en-US" i="0" dirty="0"/>
            <a:t> if </a:t>
          </a:r>
          <a:r>
            <a:rPr lang="en-US" dirty="0"/>
            <a:t>DHS receives revenue for this purpose.</a:t>
          </a:r>
        </a:p>
      </dgm:t>
    </dgm:pt>
    <dgm:pt modelId="{386C9792-9C90-4526-BB8D-306E0FD2E9F0}" type="parTrans" cxnId="{FE8D58AD-45D4-4A32-B501-78D82439EAD6}">
      <dgm:prSet/>
      <dgm:spPr/>
      <dgm:t>
        <a:bodyPr/>
        <a:lstStyle/>
        <a:p>
          <a:endParaRPr lang="en-US"/>
        </a:p>
      </dgm:t>
    </dgm:pt>
    <dgm:pt modelId="{51C23DF4-D231-46DA-B1AB-23BAC04A38F0}" type="sibTrans" cxnId="{FE8D58AD-45D4-4A32-B501-78D82439EAD6}">
      <dgm:prSet/>
      <dgm:spPr/>
      <dgm:t>
        <a:bodyPr/>
        <a:lstStyle/>
        <a:p>
          <a:endParaRPr lang="en-US"/>
        </a:p>
      </dgm:t>
    </dgm:pt>
    <dgm:pt modelId="{6520F564-9493-4089-B815-F4277FB43823}">
      <dgm:prSet/>
      <dgm:spPr/>
      <dgm:t>
        <a:bodyPr/>
        <a:lstStyle/>
        <a:p>
          <a:r>
            <a:rPr lang="en-US"/>
            <a:t>Despite this, it is important that you participate in this process so that we can have information from your agency.   </a:t>
          </a:r>
        </a:p>
      </dgm:t>
    </dgm:pt>
    <dgm:pt modelId="{7364062D-4281-471D-939B-E1AF7D1B5BCE}" type="parTrans" cxnId="{7C2CBCD2-4DCA-4E22-94EC-C60DDF201D84}">
      <dgm:prSet/>
      <dgm:spPr/>
      <dgm:t>
        <a:bodyPr/>
        <a:lstStyle/>
        <a:p>
          <a:endParaRPr lang="en-US"/>
        </a:p>
      </dgm:t>
    </dgm:pt>
    <dgm:pt modelId="{C1C08C2D-0AD6-47E6-A697-FC9299B7D332}" type="sibTrans" cxnId="{7C2CBCD2-4DCA-4E22-94EC-C60DDF201D84}">
      <dgm:prSet/>
      <dgm:spPr/>
      <dgm:t>
        <a:bodyPr/>
        <a:lstStyle/>
        <a:p>
          <a:endParaRPr lang="en-US"/>
        </a:p>
      </dgm:t>
    </dgm:pt>
    <dgm:pt modelId="{546314D6-84B3-4A43-A258-9674E9C103FE}">
      <dgm:prSet/>
      <dgm:spPr/>
      <dgm:t>
        <a:bodyPr/>
        <a:lstStyle/>
        <a:p>
          <a:r>
            <a:rPr lang="en-US" dirty="0"/>
            <a:t>Further, if your agency currently does not use MPER, then please contact the Service Desk at 412-350-4357 (option 2) or </a:t>
          </a:r>
          <a:r>
            <a:rPr lang="en-US" u="sng" dirty="0">
              <a:hlinkClick xmlns:r="http://schemas.openxmlformats.org/officeDocument/2006/relationships" r:id="rId1"/>
            </a:rPr>
            <a:t>ServiceDesk@alleghenycounty.us</a:t>
          </a:r>
          <a:r>
            <a:rPr lang="en-US" dirty="0"/>
            <a:t>.</a:t>
          </a:r>
        </a:p>
      </dgm:t>
    </dgm:pt>
    <dgm:pt modelId="{492CC9DA-2336-40A9-9153-3BE5574A82F6}" type="parTrans" cxnId="{AAFE8BBB-9FC7-48FA-8A6B-3A2F924B788A}">
      <dgm:prSet/>
      <dgm:spPr/>
      <dgm:t>
        <a:bodyPr/>
        <a:lstStyle/>
        <a:p>
          <a:endParaRPr lang="en-US"/>
        </a:p>
      </dgm:t>
    </dgm:pt>
    <dgm:pt modelId="{9D90FC86-7427-4D9F-84C3-F22EE1CAA1B8}" type="sibTrans" cxnId="{AAFE8BBB-9FC7-48FA-8A6B-3A2F924B788A}">
      <dgm:prSet/>
      <dgm:spPr/>
      <dgm:t>
        <a:bodyPr/>
        <a:lstStyle/>
        <a:p>
          <a:endParaRPr lang="en-US"/>
        </a:p>
      </dgm:t>
    </dgm:pt>
    <dgm:pt modelId="{00BC50E6-76C8-40AD-8C9D-2CC5B36BBACA}" type="pres">
      <dgm:prSet presAssocID="{43A21252-DF1C-49AF-8E04-928AE405FD1A}" presName="hierChild1" presStyleCnt="0">
        <dgm:presLayoutVars>
          <dgm:chPref val="1"/>
          <dgm:dir/>
          <dgm:animOne val="branch"/>
          <dgm:animLvl val="lvl"/>
          <dgm:resizeHandles/>
        </dgm:presLayoutVars>
      </dgm:prSet>
      <dgm:spPr/>
    </dgm:pt>
    <dgm:pt modelId="{CC878860-9069-4140-85EC-B4CDFB379E73}" type="pres">
      <dgm:prSet presAssocID="{9B597DF1-43A0-43BB-8F36-5D441D8F6CC6}" presName="hierRoot1" presStyleCnt="0"/>
      <dgm:spPr/>
    </dgm:pt>
    <dgm:pt modelId="{0169893C-3C55-47E7-A4A4-FD90B0F62A21}" type="pres">
      <dgm:prSet presAssocID="{9B597DF1-43A0-43BB-8F36-5D441D8F6CC6}" presName="composite" presStyleCnt="0"/>
      <dgm:spPr/>
    </dgm:pt>
    <dgm:pt modelId="{D0F11A11-99F6-4E82-BECC-87F9B885AA25}" type="pres">
      <dgm:prSet presAssocID="{9B597DF1-43A0-43BB-8F36-5D441D8F6CC6}" presName="background" presStyleLbl="node0" presStyleIdx="0" presStyleCnt="3"/>
      <dgm:spPr/>
    </dgm:pt>
    <dgm:pt modelId="{1964F492-60AE-4D0D-BB7A-98D481A7B9F7}" type="pres">
      <dgm:prSet presAssocID="{9B597DF1-43A0-43BB-8F36-5D441D8F6CC6}" presName="text" presStyleLbl="fgAcc0" presStyleIdx="0" presStyleCnt="3">
        <dgm:presLayoutVars>
          <dgm:chPref val="3"/>
        </dgm:presLayoutVars>
      </dgm:prSet>
      <dgm:spPr/>
    </dgm:pt>
    <dgm:pt modelId="{81FDC9C7-7304-445F-ABEA-9A4B50D7FD6C}" type="pres">
      <dgm:prSet presAssocID="{9B597DF1-43A0-43BB-8F36-5D441D8F6CC6}" presName="hierChild2" presStyleCnt="0"/>
      <dgm:spPr/>
    </dgm:pt>
    <dgm:pt modelId="{ADFAB47A-D3BD-4712-A256-394183805D83}" type="pres">
      <dgm:prSet presAssocID="{6520F564-9493-4089-B815-F4277FB43823}" presName="hierRoot1" presStyleCnt="0"/>
      <dgm:spPr/>
    </dgm:pt>
    <dgm:pt modelId="{86169749-6D82-45B3-A53D-E18B1C710B3D}" type="pres">
      <dgm:prSet presAssocID="{6520F564-9493-4089-B815-F4277FB43823}" presName="composite" presStyleCnt="0"/>
      <dgm:spPr/>
    </dgm:pt>
    <dgm:pt modelId="{E6F696DB-9A68-4DF6-99F0-9DC1083C8E3B}" type="pres">
      <dgm:prSet presAssocID="{6520F564-9493-4089-B815-F4277FB43823}" presName="background" presStyleLbl="node0" presStyleIdx="1" presStyleCnt="3"/>
      <dgm:spPr/>
    </dgm:pt>
    <dgm:pt modelId="{35DE6430-C345-4426-9D09-0A22DD74C1D4}" type="pres">
      <dgm:prSet presAssocID="{6520F564-9493-4089-B815-F4277FB43823}" presName="text" presStyleLbl="fgAcc0" presStyleIdx="1" presStyleCnt="3">
        <dgm:presLayoutVars>
          <dgm:chPref val="3"/>
        </dgm:presLayoutVars>
      </dgm:prSet>
      <dgm:spPr/>
    </dgm:pt>
    <dgm:pt modelId="{12EFFFE2-F610-462D-BA71-B7DA0149B4C6}" type="pres">
      <dgm:prSet presAssocID="{6520F564-9493-4089-B815-F4277FB43823}" presName="hierChild2" presStyleCnt="0"/>
      <dgm:spPr/>
    </dgm:pt>
    <dgm:pt modelId="{745D7DD1-1D61-438C-AAF8-F76E6A0B1476}" type="pres">
      <dgm:prSet presAssocID="{546314D6-84B3-4A43-A258-9674E9C103FE}" presName="hierRoot1" presStyleCnt="0"/>
      <dgm:spPr/>
    </dgm:pt>
    <dgm:pt modelId="{3DBAE1BB-9506-4041-B5F9-0E1CD63AFDDB}" type="pres">
      <dgm:prSet presAssocID="{546314D6-84B3-4A43-A258-9674E9C103FE}" presName="composite" presStyleCnt="0"/>
      <dgm:spPr/>
    </dgm:pt>
    <dgm:pt modelId="{F4D34F41-0651-4E37-B51A-54201C53A9F2}" type="pres">
      <dgm:prSet presAssocID="{546314D6-84B3-4A43-A258-9674E9C103FE}" presName="background" presStyleLbl="node0" presStyleIdx="2" presStyleCnt="3"/>
      <dgm:spPr/>
    </dgm:pt>
    <dgm:pt modelId="{205DC0C5-5450-426D-89BF-046244DD0771}" type="pres">
      <dgm:prSet presAssocID="{546314D6-84B3-4A43-A258-9674E9C103FE}" presName="text" presStyleLbl="fgAcc0" presStyleIdx="2" presStyleCnt="3">
        <dgm:presLayoutVars>
          <dgm:chPref val="3"/>
        </dgm:presLayoutVars>
      </dgm:prSet>
      <dgm:spPr/>
    </dgm:pt>
    <dgm:pt modelId="{F5B725D3-4184-4942-9377-BAE65D52FAE1}" type="pres">
      <dgm:prSet presAssocID="{546314D6-84B3-4A43-A258-9674E9C103FE}" presName="hierChild2" presStyleCnt="0"/>
      <dgm:spPr/>
    </dgm:pt>
  </dgm:ptLst>
  <dgm:cxnLst>
    <dgm:cxn modelId="{37950D42-282E-4E61-BB49-F608504DA140}" type="presOf" srcId="{6520F564-9493-4089-B815-F4277FB43823}" destId="{35DE6430-C345-4426-9D09-0A22DD74C1D4}" srcOrd="0" destOrd="0" presId="urn:microsoft.com/office/officeart/2005/8/layout/hierarchy1"/>
    <dgm:cxn modelId="{46572751-8F98-47A9-91EB-461E05294F2A}" type="presOf" srcId="{43A21252-DF1C-49AF-8E04-928AE405FD1A}" destId="{00BC50E6-76C8-40AD-8C9D-2CC5B36BBACA}" srcOrd="0" destOrd="0" presId="urn:microsoft.com/office/officeart/2005/8/layout/hierarchy1"/>
    <dgm:cxn modelId="{FE8D58AD-45D4-4A32-B501-78D82439EAD6}" srcId="{43A21252-DF1C-49AF-8E04-928AE405FD1A}" destId="{9B597DF1-43A0-43BB-8F36-5D441D8F6CC6}" srcOrd="0" destOrd="0" parTransId="{386C9792-9C90-4526-BB8D-306E0FD2E9F0}" sibTransId="{51C23DF4-D231-46DA-B1AB-23BAC04A38F0}"/>
    <dgm:cxn modelId="{AAFE8BBB-9FC7-48FA-8A6B-3A2F924B788A}" srcId="{43A21252-DF1C-49AF-8E04-928AE405FD1A}" destId="{546314D6-84B3-4A43-A258-9674E9C103FE}" srcOrd="2" destOrd="0" parTransId="{492CC9DA-2336-40A9-9153-3BE5574A82F6}" sibTransId="{9D90FC86-7427-4D9F-84C3-F22EE1CAA1B8}"/>
    <dgm:cxn modelId="{7C2CBCD2-4DCA-4E22-94EC-C60DDF201D84}" srcId="{43A21252-DF1C-49AF-8E04-928AE405FD1A}" destId="{6520F564-9493-4089-B815-F4277FB43823}" srcOrd="1" destOrd="0" parTransId="{7364062D-4281-471D-939B-E1AF7D1B5BCE}" sibTransId="{C1C08C2D-0AD6-47E6-A697-FC9299B7D332}"/>
    <dgm:cxn modelId="{BE3C48D3-19E2-423A-A4E9-31D169F4E308}" type="presOf" srcId="{546314D6-84B3-4A43-A258-9674E9C103FE}" destId="{205DC0C5-5450-426D-89BF-046244DD0771}" srcOrd="0" destOrd="0" presId="urn:microsoft.com/office/officeart/2005/8/layout/hierarchy1"/>
    <dgm:cxn modelId="{6BB138D5-5B3B-434A-A073-E9039956ED48}" type="presOf" srcId="{9B597DF1-43A0-43BB-8F36-5D441D8F6CC6}" destId="{1964F492-60AE-4D0D-BB7A-98D481A7B9F7}" srcOrd="0" destOrd="0" presId="urn:microsoft.com/office/officeart/2005/8/layout/hierarchy1"/>
    <dgm:cxn modelId="{AE56CD87-441C-4416-89BF-2756F293045E}" type="presParOf" srcId="{00BC50E6-76C8-40AD-8C9D-2CC5B36BBACA}" destId="{CC878860-9069-4140-85EC-B4CDFB379E73}" srcOrd="0" destOrd="0" presId="urn:microsoft.com/office/officeart/2005/8/layout/hierarchy1"/>
    <dgm:cxn modelId="{E8E07A8B-0C5F-47CB-B3D0-77309CF6797B}" type="presParOf" srcId="{CC878860-9069-4140-85EC-B4CDFB379E73}" destId="{0169893C-3C55-47E7-A4A4-FD90B0F62A21}" srcOrd="0" destOrd="0" presId="urn:microsoft.com/office/officeart/2005/8/layout/hierarchy1"/>
    <dgm:cxn modelId="{CF1C9F9A-2697-44A7-BA5F-EEC28FF8410E}" type="presParOf" srcId="{0169893C-3C55-47E7-A4A4-FD90B0F62A21}" destId="{D0F11A11-99F6-4E82-BECC-87F9B885AA25}" srcOrd="0" destOrd="0" presId="urn:microsoft.com/office/officeart/2005/8/layout/hierarchy1"/>
    <dgm:cxn modelId="{CE920942-E8A9-4257-B49C-BB9F1149537A}" type="presParOf" srcId="{0169893C-3C55-47E7-A4A4-FD90B0F62A21}" destId="{1964F492-60AE-4D0D-BB7A-98D481A7B9F7}" srcOrd="1" destOrd="0" presId="urn:microsoft.com/office/officeart/2005/8/layout/hierarchy1"/>
    <dgm:cxn modelId="{CB284DDB-8933-4A67-8DAD-565CAFE695BD}" type="presParOf" srcId="{CC878860-9069-4140-85EC-B4CDFB379E73}" destId="{81FDC9C7-7304-445F-ABEA-9A4B50D7FD6C}" srcOrd="1" destOrd="0" presId="urn:microsoft.com/office/officeart/2005/8/layout/hierarchy1"/>
    <dgm:cxn modelId="{816C7A79-086A-49F7-ACBD-8E65D1DADB90}" type="presParOf" srcId="{00BC50E6-76C8-40AD-8C9D-2CC5B36BBACA}" destId="{ADFAB47A-D3BD-4712-A256-394183805D83}" srcOrd="1" destOrd="0" presId="urn:microsoft.com/office/officeart/2005/8/layout/hierarchy1"/>
    <dgm:cxn modelId="{3D976AB4-7D2C-45AC-ACEC-BDC8DBA1F508}" type="presParOf" srcId="{ADFAB47A-D3BD-4712-A256-394183805D83}" destId="{86169749-6D82-45B3-A53D-E18B1C710B3D}" srcOrd="0" destOrd="0" presId="urn:microsoft.com/office/officeart/2005/8/layout/hierarchy1"/>
    <dgm:cxn modelId="{38346B19-A414-4729-974B-B514FC1F7058}" type="presParOf" srcId="{86169749-6D82-45B3-A53D-E18B1C710B3D}" destId="{E6F696DB-9A68-4DF6-99F0-9DC1083C8E3B}" srcOrd="0" destOrd="0" presId="urn:microsoft.com/office/officeart/2005/8/layout/hierarchy1"/>
    <dgm:cxn modelId="{0901B1EF-1FE0-4C07-930B-FBFBD14211B6}" type="presParOf" srcId="{86169749-6D82-45B3-A53D-E18B1C710B3D}" destId="{35DE6430-C345-4426-9D09-0A22DD74C1D4}" srcOrd="1" destOrd="0" presId="urn:microsoft.com/office/officeart/2005/8/layout/hierarchy1"/>
    <dgm:cxn modelId="{3255B4F7-9F28-4FE2-AD7D-E0C22492CD74}" type="presParOf" srcId="{ADFAB47A-D3BD-4712-A256-394183805D83}" destId="{12EFFFE2-F610-462D-BA71-B7DA0149B4C6}" srcOrd="1" destOrd="0" presId="urn:microsoft.com/office/officeart/2005/8/layout/hierarchy1"/>
    <dgm:cxn modelId="{F1BFC212-91D1-4F10-9FB6-9DEF6AD7A979}" type="presParOf" srcId="{00BC50E6-76C8-40AD-8C9D-2CC5B36BBACA}" destId="{745D7DD1-1D61-438C-AAF8-F76E6A0B1476}" srcOrd="2" destOrd="0" presId="urn:microsoft.com/office/officeart/2005/8/layout/hierarchy1"/>
    <dgm:cxn modelId="{8B06D596-E13D-4189-81CB-8765E7F47DC0}" type="presParOf" srcId="{745D7DD1-1D61-438C-AAF8-F76E6A0B1476}" destId="{3DBAE1BB-9506-4041-B5F9-0E1CD63AFDDB}" srcOrd="0" destOrd="0" presId="urn:microsoft.com/office/officeart/2005/8/layout/hierarchy1"/>
    <dgm:cxn modelId="{CBE37AA3-42A9-4710-AC6B-EB8477F4F3B1}" type="presParOf" srcId="{3DBAE1BB-9506-4041-B5F9-0E1CD63AFDDB}" destId="{F4D34F41-0651-4E37-B51A-54201C53A9F2}" srcOrd="0" destOrd="0" presId="urn:microsoft.com/office/officeart/2005/8/layout/hierarchy1"/>
    <dgm:cxn modelId="{BC94C2FC-1A82-4532-A0D2-4761AB51C8B3}" type="presParOf" srcId="{3DBAE1BB-9506-4041-B5F9-0E1CD63AFDDB}" destId="{205DC0C5-5450-426D-89BF-046244DD0771}" srcOrd="1" destOrd="0" presId="urn:microsoft.com/office/officeart/2005/8/layout/hierarchy1"/>
    <dgm:cxn modelId="{CCB0956C-EFB3-4E49-AA3C-A325245A20F5}" type="presParOf" srcId="{745D7DD1-1D61-438C-AAF8-F76E6A0B1476}" destId="{F5B725D3-4184-4942-9377-BAE65D52FAE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9C9E671-3D5F-4445-A377-D491CAAE1C49}" type="doc">
      <dgm:prSet loTypeId="urn:microsoft.com/office/officeart/2018/5/layout/CenteredIconLabelDescriptionList" loCatId="icon" qsTypeId="urn:microsoft.com/office/officeart/2005/8/quickstyle/simple1" qsCatId="simple" csTypeId="urn:microsoft.com/office/officeart/2018/5/colors/Iconchunking_neutralbg_accent1_2" csCatId="accent1" phldr="1"/>
      <dgm:spPr/>
      <dgm:t>
        <a:bodyPr/>
        <a:lstStyle/>
        <a:p>
          <a:endParaRPr lang="en-US"/>
        </a:p>
      </dgm:t>
    </dgm:pt>
    <dgm:pt modelId="{4A3DA377-D711-42A4-80C4-D406C9167626}">
      <dgm:prSet/>
      <dgm:spPr/>
      <dgm:t>
        <a:bodyPr/>
        <a:lstStyle/>
        <a:p>
          <a:pPr>
            <a:defRPr b="1"/>
          </a:pPr>
          <a:r>
            <a:rPr lang="en-US" b="0" i="0"/>
            <a:t>Fiscal Leads</a:t>
          </a:r>
          <a:endParaRPr lang="en-US"/>
        </a:p>
      </dgm:t>
    </dgm:pt>
    <dgm:pt modelId="{2F70C10D-9508-4CC0-B5A7-A315853DF19F}" type="parTrans" cxnId="{13BBD343-D241-4962-ACF7-25992B95B4EB}">
      <dgm:prSet/>
      <dgm:spPr/>
      <dgm:t>
        <a:bodyPr/>
        <a:lstStyle/>
        <a:p>
          <a:endParaRPr lang="en-US"/>
        </a:p>
      </dgm:t>
    </dgm:pt>
    <dgm:pt modelId="{17BD64A8-DA0A-4247-A61C-9EB5C14B70F2}" type="sibTrans" cxnId="{13BBD343-D241-4962-ACF7-25992B95B4EB}">
      <dgm:prSet/>
      <dgm:spPr/>
      <dgm:t>
        <a:bodyPr/>
        <a:lstStyle/>
        <a:p>
          <a:endParaRPr lang="en-US"/>
        </a:p>
      </dgm:t>
    </dgm:pt>
    <dgm:pt modelId="{2772B1AE-CB75-4EF6-82E9-B31B89B57D7D}">
      <dgm:prSet/>
      <dgm:spPr/>
      <dgm:t>
        <a:bodyPr/>
        <a:lstStyle/>
        <a:p>
          <a:pPr>
            <a:defRPr b="1"/>
          </a:pPr>
          <a:r>
            <a:rPr lang="en-US" b="0" i="0"/>
            <a:t>Service Desk</a:t>
          </a:r>
          <a:endParaRPr lang="en-US"/>
        </a:p>
      </dgm:t>
    </dgm:pt>
    <dgm:pt modelId="{F1C4CE4C-0FDE-4D93-9E6A-F056635BBAB2}" type="parTrans" cxnId="{D01F6829-1546-4DE2-BC9B-B4176A7E52E0}">
      <dgm:prSet/>
      <dgm:spPr/>
      <dgm:t>
        <a:bodyPr/>
        <a:lstStyle/>
        <a:p>
          <a:endParaRPr lang="en-US"/>
        </a:p>
      </dgm:t>
    </dgm:pt>
    <dgm:pt modelId="{AEF726F7-694B-461A-9905-7BFCE6815FA2}" type="sibTrans" cxnId="{D01F6829-1546-4DE2-BC9B-B4176A7E52E0}">
      <dgm:prSet/>
      <dgm:spPr/>
      <dgm:t>
        <a:bodyPr/>
        <a:lstStyle/>
        <a:p>
          <a:endParaRPr lang="en-US"/>
        </a:p>
      </dgm:t>
    </dgm:pt>
    <dgm:pt modelId="{B922EE23-D238-4778-A0EC-42A0929F2AD0}">
      <dgm:prSet/>
      <dgm:spPr/>
      <dgm:t>
        <a:bodyPr/>
        <a:lstStyle/>
        <a:p>
          <a:r>
            <a:rPr lang="en-US" b="0" i="0">
              <a:hlinkClick xmlns:r="http://schemas.openxmlformats.org/officeDocument/2006/relationships" r:id="rId1"/>
            </a:rPr>
            <a:t>ServiceDesk@AlleghenyCounty.us</a:t>
          </a:r>
          <a:endParaRPr lang="en-US"/>
        </a:p>
      </dgm:t>
    </dgm:pt>
    <dgm:pt modelId="{0F50B270-60C8-4306-BF2B-7C0E8CEB731D}" type="parTrans" cxnId="{2B43CBB0-1B1D-42EF-9BDC-3FC35232168F}">
      <dgm:prSet/>
      <dgm:spPr/>
      <dgm:t>
        <a:bodyPr/>
        <a:lstStyle/>
        <a:p>
          <a:endParaRPr lang="en-US"/>
        </a:p>
      </dgm:t>
    </dgm:pt>
    <dgm:pt modelId="{4A3BDB74-4600-4AFF-9173-9692495C6AE6}" type="sibTrans" cxnId="{2B43CBB0-1B1D-42EF-9BDC-3FC35232168F}">
      <dgm:prSet/>
      <dgm:spPr/>
      <dgm:t>
        <a:bodyPr/>
        <a:lstStyle/>
        <a:p>
          <a:endParaRPr lang="en-US"/>
        </a:p>
      </dgm:t>
    </dgm:pt>
    <dgm:pt modelId="{451A4D27-7944-4E41-82B6-F7A7467A0F7C}">
      <dgm:prSet/>
      <dgm:spPr/>
      <dgm:t>
        <a:bodyPr/>
        <a:lstStyle/>
        <a:p>
          <a:r>
            <a:rPr lang="en-US" b="0" i="0"/>
            <a:t>412-350-4357 (option 2)</a:t>
          </a:r>
          <a:endParaRPr lang="en-US"/>
        </a:p>
      </dgm:t>
    </dgm:pt>
    <dgm:pt modelId="{F0B96916-F1C0-4146-9B58-DCEE82DF4336}" type="parTrans" cxnId="{CEB8BE83-C965-48C7-BD0C-26B2B166589E}">
      <dgm:prSet/>
      <dgm:spPr/>
      <dgm:t>
        <a:bodyPr/>
        <a:lstStyle/>
        <a:p>
          <a:endParaRPr lang="en-US"/>
        </a:p>
      </dgm:t>
    </dgm:pt>
    <dgm:pt modelId="{0F0CEE3F-7A0B-4630-BBA5-912FEC8350B4}" type="sibTrans" cxnId="{CEB8BE83-C965-48C7-BD0C-26B2B166589E}">
      <dgm:prSet/>
      <dgm:spPr/>
      <dgm:t>
        <a:bodyPr/>
        <a:lstStyle/>
        <a:p>
          <a:endParaRPr lang="en-US"/>
        </a:p>
      </dgm:t>
    </dgm:pt>
    <dgm:pt modelId="{CABD52AB-6394-44D4-9FDB-B1AE122857B0}">
      <dgm:prSet/>
      <dgm:spPr/>
      <dgm:t>
        <a:bodyPr/>
        <a:lstStyle/>
        <a:p>
          <a:pPr>
            <a:defRPr b="1"/>
          </a:pPr>
          <a:r>
            <a:rPr lang="en-US" b="0" i="0"/>
            <a:t>DHS Provider Resource Hub</a:t>
          </a:r>
          <a:endParaRPr lang="en-US"/>
        </a:p>
      </dgm:t>
    </dgm:pt>
    <dgm:pt modelId="{58E5D027-A9EA-4AEC-B4F4-1CFC78D55893}" type="parTrans" cxnId="{CC819354-D161-4A58-BB06-84CC633D155F}">
      <dgm:prSet/>
      <dgm:spPr/>
      <dgm:t>
        <a:bodyPr/>
        <a:lstStyle/>
        <a:p>
          <a:endParaRPr lang="en-US"/>
        </a:p>
      </dgm:t>
    </dgm:pt>
    <dgm:pt modelId="{3A335BAB-9841-47DF-956D-D51DF71FB9C6}" type="sibTrans" cxnId="{CC819354-D161-4A58-BB06-84CC633D155F}">
      <dgm:prSet/>
      <dgm:spPr/>
      <dgm:t>
        <a:bodyPr/>
        <a:lstStyle/>
        <a:p>
          <a:endParaRPr lang="en-US"/>
        </a:p>
      </dgm:t>
    </dgm:pt>
    <dgm:pt modelId="{CB2738F0-5C7B-4BB1-8415-9730DAA223DA}">
      <dgm:prSet/>
      <dgm:spPr/>
      <dgm:t>
        <a:bodyPr/>
        <a:lstStyle/>
        <a:p>
          <a:r>
            <a:rPr lang="en-US" b="0" i="0">
              <a:hlinkClick xmlns:r="http://schemas.openxmlformats.org/officeDocument/2006/relationships" r:id="rId2"/>
            </a:rPr>
            <a:t>DHSProviderResourceHub@AlleghenyCounty.us</a:t>
          </a:r>
          <a:r>
            <a:rPr lang="en-US" b="0" i="0"/>
            <a:t> </a:t>
          </a:r>
          <a:endParaRPr lang="en-US"/>
        </a:p>
      </dgm:t>
    </dgm:pt>
    <dgm:pt modelId="{66A65BEB-F132-4BAB-90DB-E9BF47050E9D}" type="parTrans" cxnId="{84A3C42C-0499-447B-B9A6-00E14968D32E}">
      <dgm:prSet/>
      <dgm:spPr/>
      <dgm:t>
        <a:bodyPr/>
        <a:lstStyle/>
        <a:p>
          <a:endParaRPr lang="en-US"/>
        </a:p>
      </dgm:t>
    </dgm:pt>
    <dgm:pt modelId="{CF708C7C-83DF-4916-9D4D-EEAC9CF940F0}" type="sibTrans" cxnId="{84A3C42C-0499-447B-B9A6-00E14968D32E}">
      <dgm:prSet/>
      <dgm:spPr/>
      <dgm:t>
        <a:bodyPr/>
        <a:lstStyle/>
        <a:p>
          <a:endParaRPr lang="en-US"/>
        </a:p>
      </dgm:t>
    </dgm:pt>
    <dgm:pt modelId="{9F892AC3-759D-496B-9799-D1D77BF8255C}" type="pres">
      <dgm:prSet presAssocID="{E9C9E671-3D5F-4445-A377-D491CAAE1C49}" presName="root" presStyleCnt="0">
        <dgm:presLayoutVars>
          <dgm:dir/>
          <dgm:resizeHandles val="exact"/>
        </dgm:presLayoutVars>
      </dgm:prSet>
      <dgm:spPr/>
    </dgm:pt>
    <dgm:pt modelId="{2EA55C58-05DF-4B29-889C-8421D2E6022C}" type="pres">
      <dgm:prSet presAssocID="{4A3DA377-D711-42A4-80C4-D406C9167626}" presName="compNode" presStyleCnt="0"/>
      <dgm:spPr/>
    </dgm:pt>
    <dgm:pt modelId="{2071F645-2440-4A22-A247-328DDAF385C7}" type="pres">
      <dgm:prSet presAssocID="{4A3DA377-D711-42A4-80C4-D406C9167626}" presName="iconRect" presStyleLbl="node1" presStyleIdx="0"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ey"/>
        </a:ext>
      </dgm:extLst>
    </dgm:pt>
    <dgm:pt modelId="{316799A8-4563-4695-84F6-B4A73ADEE8A0}" type="pres">
      <dgm:prSet presAssocID="{4A3DA377-D711-42A4-80C4-D406C9167626}" presName="iconSpace" presStyleCnt="0"/>
      <dgm:spPr/>
    </dgm:pt>
    <dgm:pt modelId="{0F6D0162-0363-4869-A0F1-DAACB2EB556A}" type="pres">
      <dgm:prSet presAssocID="{4A3DA377-D711-42A4-80C4-D406C9167626}" presName="parTx" presStyleLbl="revTx" presStyleIdx="0" presStyleCnt="6">
        <dgm:presLayoutVars>
          <dgm:chMax val="0"/>
          <dgm:chPref val="0"/>
        </dgm:presLayoutVars>
      </dgm:prSet>
      <dgm:spPr/>
    </dgm:pt>
    <dgm:pt modelId="{942A2514-D97D-44D8-B62B-6F277F7F49AE}" type="pres">
      <dgm:prSet presAssocID="{4A3DA377-D711-42A4-80C4-D406C9167626}" presName="txSpace" presStyleCnt="0"/>
      <dgm:spPr/>
    </dgm:pt>
    <dgm:pt modelId="{B123E0BD-E7BA-494E-B477-0AD19F6DB79C}" type="pres">
      <dgm:prSet presAssocID="{4A3DA377-D711-42A4-80C4-D406C9167626}" presName="desTx" presStyleLbl="revTx" presStyleIdx="1" presStyleCnt="6">
        <dgm:presLayoutVars/>
      </dgm:prSet>
      <dgm:spPr/>
    </dgm:pt>
    <dgm:pt modelId="{462483E9-ADBD-43FC-9805-BE1C64B751E7}" type="pres">
      <dgm:prSet presAssocID="{17BD64A8-DA0A-4247-A61C-9EB5C14B70F2}" presName="sibTrans" presStyleCnt="0"/>
      <dgm:spPr/>
    </dgm:pt>
    <dgm:pt modelId="{958D3863-436A-41FF-A096-F937BB8DF221}" type="pres">
      <dgm:prSet presAssocID="{2772B1AE-CB75-4EF6-82E9-B31B89B57D7D}" presName="compNode" presStyleCnt="0"/>
      <dgm:spPr/>
    </dgm:pt>
    <dgm:pt modelId="{5D3AA8B9-9471-417C-860F-76EBC03C8250}" type="pres">
      <dgm:prSet presAssocID="{2772B1AE-CB75-4EF6-82E9-B31B89B57D7D}" presName="iconRect" presStyleLbl="node1" presStyleIdx="1"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nvelope"/>
        </a:ext>
      </dgm:extLst>
    </dgm:pt>
    <dgm:pt modelId="{4D015E18-7D2E-480C-B722-DBDE01A8D5C7}" type="pres">
      <dgm:prSet presAssocID="{2772B1AE-CB75-4EF6-82E9-B31B89B57D7D}" presName="iconSpace" presStyleCnt="0"/>
      <dgm:spPr/>
    </dgm:pt>
    <dgm:pt modelId="{DCF14B7E-2AEE-4840-9CA1-17EE4D8CA0A9}" type="pres">
      <dgm:prSet presAssocID="{2772B1AE-CB75-4EF6-82E9-B31B89B57D7D}" presName="parTx" presStyleLbl="revTx" presStyleIdx="2" presStyleCnt="6">
        <dgm:presLayoutVars>
          <dgm:chMax val="0"/>
          <dgm:chPref val="0"/>
        </dgm:presLayoutVars>
      </dgm:prSet>
      <dgm:spPr/>
    </dgm:pt>
    <dgm:pt modelId="{B765E4BB-27D9-47DD-965F-FA5C73A2F75B}" type="pres">
      <dgm:prSet presAssocID="{2772B1AE-CB75-4EF6-82E9-B31B89B57D7D}" presName="txSpace" presStyleCnt="0"/>
      <dgm:spPr/>
    </dgm:pt>
    <dgm:pt modelId="{7A63599B-C42B-46EE-86E8-241E743A4937}" type="pres">
      <dgm:prSet presAssocID="{2772B1AE-CB75-4EF6-82E9-B31B89B57D7D}" presName="desTx" presStyleLbl="revTx" presStyleIdx="3" presStyleCnt="6">
        <dgm:presLayoutVars/>
      </dgm:prSet>
      <dgm:spPr/>
    </dgm:pt>
    <dgm:pt modelId="{3777333C-C5D2-4D0A-B507-51456688B22D}" type="pres">
      <dgm:prSet presAssocID="{AEF726F7-694B-461A-9905-7BFCE6815FA2}" presName="sibTrans" presStyleCnt="0"/>
      <dgm:spPr/>
    </dgm:pt>
    <dgm:pt modelId="{F660CB3B-E9F6-45B1-A7F2-3C144D1EB434}" type="pres">
      <dgm:prSet presAssocID="{CABD52AB-6394-44D4-9FDB-B1AE122857B0}" presName="compNode" presStyleCnt="0"/>
      <dgm:spPr/>
    </dgm:pt>
    <dgm:pt modelId="{B709179F-0CD2-4E24-8662-410237EF1920}" type="pres">
      <dgm:prSet presAssocID="{CABD52AB-6394-44D4-9FDB-B1AE122857B0}" presName="iconRect" presStyleLbl="node1" presStyleIdx="2" presStyleCnt="3"/>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ser"/>
        </a:ext>
      </dgm:extLst>
    </dgm:pt>
    <dgm:pt modelId="{76E51B9B-5B18-4BF9-87FA-51BB6B381747}" type="pres">
      <dgm:prSet presAssocID="{CABD52AB-6394-44D4-9FDB-B1AE122857B0}" presName="iconSpace" presStyleCnt="0"/>
      <dgm:spPr/>
    </dgm:pt>
    <dgm:pt modelId="{DE4CA007-E55B-4AEB-983F-584CDBEB8147}" type="pres">
      <dgm:prSet presAssocID="{CABD52AB-6394-44D4-9FDB-B1AE122857B0}" presName="parTx" presStyleLbl="revTx" presStyleIdx="4" presStyleCnt="6">
        <dgm:presLayoutVars>
          <dgm:chMax val="0"/>
          <dgm:chPref val="0"/>
        </dgm:presLayoutVars>
      </dgm:prSet>
      <dgm:spPr/>
    </dgm:pt>
    <dgm:pt modelId="{B2820941-22DF-4789-8218-AB305145DCA1}" type="pres">
      <dgm:prSet presAssocID="{CABD52AB-6394-44D4-9FDB-B1AE122857B0}" presName="txSpace" presStyleCnt="0"/>
      <dgm:spPr/>
    </dgm:pt>
    <dgm:pt modelId="{8E59CEB8-B1B6-45A0-B43E-4363005021F7}" type="pres">
      <dgm:prSet presAssocID="{CABD52AB-6394-44D4-9FDB-B1AE122857B0}" presName="desTx" presStyleLbl="revTx" presStyleIdx="5" presStyleCnt="6">
        <dgm:presLayoutVars/>
      </dgm:prSet>
      <dgm:spPr/>
    </dgm:pt>
  </dgm:ptLst>
  <dgm:cxnLst>
    <dgm:cxn modelId="{580DE122-E6D5-40C8-A508-89D53509DBC5}" type="presOf" srcId="{E9C9E671-3D5F-4445-A377-D491CAAE1C49}" destId="{9F892AC3-759D-496B-9799-D1D77BF8255C}" srcOrd="0" destOrd="0" presId="urn:microsoft.com/office/officeart/2018/5/layout/CenteredIconLabelDescriptionList"/>
    <dgm:cxn modelId="{D01F6829-1546-4DE2-BC9B-B4176A7E52E0}" srcId="{E9C9E671-3D5F-4445-A377-D491CAAE1C49}" destId="{2772B1AE-CB75-4EF6-82E9-B31B89B57D7D}" srcOrd="1" destOrd="0" parTransId="{F1C4CE4C-0FDE-4D93-9E6A-F056635BBAB2}" sibTransId="{AEF726F7-694B-461A-9905-7BFCE6815FA2}"/>
    <dgm:cxn modelId="{84A3C42C-0499-447B-B9A6-00E14968D32E}" srcId="{CABD52AB-6394-44D4-9FDB-B1AE122857B0}" destId="{CB2738F0-5C7B-4BB1-8415-9730DAA223DA}" srcOrd="0" destOrd="0" parTransId="{66A65BEB-F132-4BAB-90DB-E9BF47050E9D}" sibTransId="{CF708C7C-83DF-4916-9D4D-EEAC9CF940F0}"/>
    <dgm:cxn modelId="{50A53E5E-11A0-4637-A526-70EF689C08EC}" type="presOf" srcId="{2772B1AE-CB75-4EF6-82E9-B31B89B57D7D}" destId="{DCF14B7E-2AEE-4840-9CA1-17EE4D8CA0A9}" srcOrd="0" destOrd="0" presId="urn:microsoft.com/office/officeart/2018/5/layout/CenteredIconLabelDescriptionList"/>
    <dgm:cxn modelId="{13BBD343-D241-4962-ACF7-25992B95B4EB}" srcId="{E9C9E671-3D5F-4445-A377-D491CAAE1C49}" destId="{4A3DA377-D711-42A4-80C4-D406C9167626}" srcOrd="0" destOrd="0" parTransId="{2F70C10D-9508-4CC0-B5A7-A315853DF19F}" sibTransId="{17BD64A8-DA0A-4247-A61C-9EB5C14B70F2}"/>
    <dgm:cxn modelId="{71A27668-5316-4C9F-9468-3EA6F58D1C6C}" type="presOf" srcId="{CABD52AB-6394-44D4-9FDB-B1AE122857B0}" destId="{DE4CA007-E55B-4AEB-983F-584CDBEB8147}" srcOrd="0" destOrd="0" presId="urn:microsoft.com/office/officeart/2018/5/layout/CenteredIconLabelDescriptionList"/>
    <dgm:cxn modelId="{EA433C4F-1B24-4279-ACA3-BE32667FB52A}" type="presOf" srcId="{B922EE23-D238-4778-A0EC-42A0929F2AD0}" destId="{7A63599B-C42B-46EE-86E8-241E743A4937}" srcOrd="0" destOrd="0" presId="urn:microsoft.com/office/officeart/2018/5/layout/CenteredIconLabelDescriptionList"/>
    <dgm:cxn modelId="{CC819354-D161-4A58-BB06-84CC633D155F}" srcId="{E9C9E671-3D5F-4445-A377-D491CAAE1C49}" destId="{CABD52AB-6394-44D4-9FDB-B1AE122857B0}" srcOrd="2" destOrd="0" parTransId="{58E5D027-A9EA-4AEC-B4F4-1CFC78D55893}" sibTransId="{3A335BAB-9841-47DF-956D-D51DF71FB9C6}"/>
    <dgm:cxn modelId="{CEB8BE83-C965-48C7-BD0C-26B2B166589E}" srcId="{2772B1AE-CB75-4EF6-82E9-B31B89B57D7D}" destId="{451A4D27-7944-4E41-82B6-F7A7467A0F7C}" srcOrd="1" destOrd="0" parTransId="{F0B96916-F1C0-4146-9B58-DCEE82DF4336}" sibTransId="{0F0CEE3F-7A0B-4630-BBA5-912FEC8350B4}"/>
    <dgm:cxn modelId="{8765E090-20C8-4249-884A-FA31EF4CAB35}" type="presOf" srcId="{CB2738F0-5C7B-4BB1-8415-9730DAA223DA}" destId="{8E59CEB8-B1B6-45A0-B43E-4363005021F7}" srcOrd="0" destOrd="0" presId="urn:microsoft.com/office/officeart/2018/5/layout/CenteredIconLabelDescriptionList"/>
    <dgm:cxn modelId="{68B7AB93-3612-4211-A2A8-2E27C6DD4BBB}" type="presOf" srcId="{4A3DA377-D711-42A4-80C4-D406C9167626}" destId="{0F6D0162-0363-4869-A0F1-DAACB2EB556A}" srcOrd="0" destOrd="0" presId="urn:microsoft.com/office/officeart/2018/5/layout/CenteredIconLabelDescriptionList"/>
    <dgm:cxn modelId="{549BB19F-A65D-43B8-9102-AE2C1E0601F8}" type="presOf" srcId="{451A4D27-7944-4E41-82B6-F7A7467A0F7C}" destId="{7A63599B-C42B-46EE-86E8-241E743A4937}" srcOrd="0" destOrd="1" presId="urn:microsoft.com/office/officeart/2018/5/layout/CenteredIconLabelDescriptionList"/>
    <dgm:cxn modelId="{2B43CBB0-1B1D-42EF-9BDC-3FC35232168F}" srcId="{2772B1AE-CB75-4EF6-82E9-B31B89B57D7D}" destId="{B922EE23-D238-4778-A0EC-42A0929F2AD0}" srcOrd="0" destOrd="0" parTransId="{0F50B270-60C8-4306-BF2B-7C0E8CEB731D}" sibTransId="{4A3BDB74-4600-4AFF-9173-9692495C6AE6}"/>
    <dgm:cxn modelId="{F3EB0128-F9E1-4560-8AAD-BEB3F215BC00}" type="presParOf" srcId="{9F892AC3-759D-496B-9799-D1D77BF8255C}" destId="{2EA55C58-05DF-4B29-889C-8421D2E6022C}" srcOrd="0" destOrd="0" presId="urn:microsoft.com/office/officeart/2018/5/layout/CenteredIconLabelDescriptionList"/>
    <dgm:cxn modelId="{C143F8A8-BAFE-4A57-A961-CE39185DBA17}" type="presParOf" srcId="{2EA55C58-05DF-4B29-889C-8421D2E6022C}" destId="{2071F645-2440-4A22-A247-328DDAF385C7}" srcOrd="0" destOrd="0" presId="urn:microsoft.com/office/officeart/2018/5/layout/CenteredIconLabelDescriptionList"/>
    <dgm:cxn modelId="{2F67B270-EF5D-4440-860C-B6992F1328AB}" type="presParOf" srcId="{2EA55C58-05DF-4B29-889C-8421D2E6022C}" destId="{316799A8-4563-4695-84F6-B4A73ADEE8A0}" srcOrd="1" destOrd="0" presId="urn:microsoft.com/office/officeart/2018/5/layout/CenteredIconLabelDescriptionList"/>
    <dgm:cxn modelId="{D2B127ED-1325-4C66-9355-9EA0993625BE}" type="presParOf" srcId="{2EA55C58-05DF-4B29-889C-8421D2E6022C}" destId="{0F6D0162-0363-4869-A0F1-DAACB2EB556A}" srcOrd="2" destOrd="0" presId="urn:microsoft.com/office/officeart/2018/5/layout/CenteredIconLabelDescriptionList"/>
    <dgm:cxn modelId="{2986C55C-6D29-4D40-BBA9-876E93E28AD1}" type="presParOf" srcId="{2EA55C58-05DF-4B29-889C-8421D2E6022C}" destId="{942A2514-D97D-44D8-B62B-6F277F7F49AE}" srcOrd="3" destOrd="0" presId="urn:microsoft.com/office/officeart/2018/5/layout/CenteredIconLabelDescriptionList"/>
    <dgm:cxn modelId="{84E1A03B-0378-4E2C-A176-34258A5000B6}" type="presParOf" srcId="{2EA55C58-05DF-4B29-889C-8421D2E6022C}" destId="{B123E0BD-E7BA-494E-B477-0AD19F6DB79C}" srcOrd="4" destOrd="0" presId="urn:microsoft.com/office/officeart/2018/5/layout/CenteredIconLabelDescriptionList"/>
    <dgm:cxn modelId="{0C593F77-6A34-42B7-8414-C788F79D4226}" type="presParOf" srcId="{9F892AC3-759D-496B-9799-D1D77BF8255C}" destId="{462483E9-ADBD-43FC-9805-BE1C64B751E7}" srcOrd="1" destOrd="0" presId="urn:microsoft.com/office/officeart/2018/5/layout/CenteredIconLabelDescriptionList"/>
    <dgm:cxn modelId="{5F85B866-C922-4457-93A1-25414571538D}" type="presParOf" srcId="{9F892AC3-759D-496B-9799-D1D77BF8255C}" destId="{958D3863-436A-41FF-A096-F937BB8DF221}" srcOrd="2" destOrd="0" presId="urn:microsoft.com/office/officeart/2018/5/layout/CenteredIconLabelDescriptionList"/>
    <dgm:cxn modelId="{D9CEBFC1-7E45-44D4-A64B-BB350C9E06CA}" type="presParOf" srcId="{958D3863-436A-41FF-A096-F937BB8DF221}" destId="{5D3AA8B9-9471-417C-860F-76EBC03C8250}" srcOrd="0" destOrd="0" presId="urn:microsoft.com/office/officeart/2018/5/layout/CenteredIconLabelDescriptionList"/>
    <dgm:cxn modelId="{E5FE1734-1A2B-4DB8-B609-2555AD5B5072}" type="presParOf" srcId="{958D3863-436A-41FF-A096-F937BB8DF221}" destId="{4D015E18-7D2E-480C-B722-DBDE01A8D5C7}" srcOrd="1" destOrd="0" presId="urn:microsoft.com/office/officeart/2018/5/layout/CenteredIconLabelDescriptionList"/>
    <dgm:cxn modelId="{5B479B71-454B-443A-9634-C716A19393EA}" type="presParOf" srcId="{958D3863-436A-41FF-A096-F937BB8DF221}" destId="{DCF14B7E-2AEE-4840-9CA1-17EE4D8CA0A9}" srcOrd="2" destOrd="0" presId="urn:microsoft.com/office/officeart/2018/5/layout/CenteredIconLabelDescriptionList"/>
    <dgm:cxn modelId="{B2507C1A-9D9D-4D56-B715-DBEC3E1A5FDD}" type="presParOf" srcId="{958D3863-436A-41FF-A096-F937BB8DF221}" destId="{B765E4BB-27D9-47DD-965F-FA5C73A2F75B}" srcOrd="3" destOrd="0" presId="urn:microsoft.com/office/officeart/2018/5/layout/CenteredIconLabelDescriptionList"/>
    <dgm:cxn modelId="{FA702575-B472-462A-8EA7-0249C4384559}" type="presParOf" srcId="{958D3863-436A-41FF-A096-F937BB8DF221}" destId="{7A63599B-C42B-46EE-86E8-241E743A4937}" srcOrd="4" destOrd="0" presId="urn:microsoft.com/office/officeart/2018/5/layout/CenteredIconLabelDescriptionList"/>
    <dgm:cxn modelId="{A8ADD252-2218-4379-AD32-70AD886AB84F}" type="presParOf" srcId="{9F892AC3-759D-496B-9799-D1D77BF8255C}" destId="{3777333C-C5D2-4D0A-B507-51456688B22D}" srcOrd="3" destOrd="0" presId="urn:microsoft.com/office/officeart/2018/5/layout/CenteredIconLabelDescriptionList"/>
    <dgm:cxn modelId="{4A7B0404-F4EA-4F37-881D-13F44863A234}" type="presParOf" srcId="{9F892AC3-759D-496B-9799-D1D77BF8255C}" destId="{F660CB3B-E9F6-45B1-A7F2-3C144D1EB434}" srcOrd="4" destOrd="0" presId="urn:microsoft.com/office/officeart/2018/5/layout/CenteredIconLabelDescriptionList"/>
    <dgm:cxn modelId="{F8467B22-431F-4F1B-9100-A2136B360575}" type="presParOf" srcId="{F660CB3B-E9F6-45B1-A7F2-3C144D1EB434}" destId="{B709179F-0CD2-4E24-8662-410237EF1920}" srcOrd="0" destOrd="0" presId="urn:microsoft.com/office/officeart/2018/5/layout/CenteredIconLabelDescriptionList"/>
    <dgm:cxn modelId="{FA9A2E4D-542A-4B5E-90C9-FD5EAC7FD315}" type="presParOf" srcId="{F660CB3B-E9F6-45B1-A7F2-3C144D1EB434}" destId="{76E51B9B-5B18-4BF9-87FA-51BB6B381747}" srcOrd="1" destOrd="0" presId="urn:microsoft.com/office/officeart/2018/5/layout/CenteredIconLabelDescriptionList"/>
    <dgm:cxn modelId="{D00F42A2-67A1-4BC6-BB0F-B402F841799D}" type="presParOf" srcId="{F660CB3B-E9F6-45B1-A7F2-3C144D1EB434}" destId="{DE4CA007-E55B-4AEB-983F-584CDBEB8147}" srcOrd="2" destOrd="0" presId="urn:microsoft.com/office/officeart/2018/5/layout/CenteredIconLabelDescriptionList"/>
    <dgm:cxn modelId="{C39D738A-10B2-428C-A0DD-7490ACFC76C7}" type="presParOf" srcId="{F660CB3B-E9F6-45B1-A7F2-3C144D1EB434}" destId="{B2820941-22DF-4789-8218-AB305145DCA1}" srcOrd="3" destOrd="0" presId="urn:microsoft.com/office/officeart/2018/5/layout/CenteredIconLabelDescriptionList"/>
    <dgm:cxn modelId="{675CAE2B-C034-45F5-A7B0-85F6CE43C0DF}" type="presParOf" srcId="{F660CB3B-E9F6-45B1-A7F2-3C144D1EB434}" destId="{8E59CEB8-B1B6-45A0-B43E-4363005021F7}"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7584B5-CB99-45EE-A751-F331FD53AD7D}">
      <dsp:nvSpPr>
        <dsp:cNvPr id="0" name=""/>
        <dsp:cNvSpPr/>
      </dsp:nvSpPr>
      <dsp:spPr>
        <a:xfrm>
          <a:off x="1302691" y="144098"/>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1ACC975-EE16-4DA5-A33A-B4223381F4D7}">
      <dsp:nvSpPr>
        <dsp:cNvPr id="0" name=""/>
        <dsp:cNvSpPr/>
      </dsp:nvSpPr>
      <dsp:spPr>
        <a:xfrm>
          <a:off x="114691" y="2558584"/>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66850">
            <a:lnSpc>
              <a:spcPct val="90000"/>
            </a:lnSpc>
            <a:spcBef>
              <a:spcPct val="0"/>
            </a:spcBef>
            <a:spcAft>
              <a:spcPct val="35000"/>
            </a:spcAft>
            <a:buNone/>
          </a:pPr>
          <a:r>
            <a:rPr lang="en-US" sz="3300" b="0" i="0" kern="1200"/>
            <a:t>Lost Revenue</a:t>
          </a:r>
          <a:endParaRPr lang="en-US" sz="3300" kern="1200"/>
        </a:p>
      </dsp:txBody>
      <dsp:txXfrm>
        <a:off x="114691" y="2558584"/>
        <a:ext cx="4320000" cy="720000"/>
      </dsp:txXfrm>
    </dsp:sp>
    <dsp:sp modelId="{188016D1-0E28-4DEF-A275-1EE821736599}">
      <dsp:nvSpPr>
        <dsp:cNvPr id="0" name=""/>
        <dsp:cNvSpPr/>
      </dsp:nvSpPr>
      <dsp:spPr>
        <a:xfrm>
          <a:off x="6378691" y="144098"/>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A40F77C-A1E6-44AA-BD67-FBA90C9A2534}">
      <dsp:nvSpPr>
        <dsp:cNvPr id="0" name=""/>
        <dsp:cNvSpPr/>
      </dsp:nvSpPr>
      <dsp:spPr>
        <a:xfrm>
          <a:off x="5190691" y="2558584"/>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66850">
            <a:lnSpc>
              <a:spcPct val="90000"/>
            </a:lnSpc>
            <a:spcBef>
              <a:spcPct val="0"/>
            </a:spcBef>
            <a:spcAft>
              <a:spcPct val="35000"/>
            </a:spcAft>
            <a:buNone/>
          </a:pPr>
          <a:r>
            <a:rPr lang="en-US" sz="3300" b="0" i="0" kern="1200"/>
            <a:t>Uncovered Expenses</a:t>
          </a:r>
          <a:endParaRPr lang="en-US" sz="3300" kern="1200"/>
        </a:p>
      </dsp:txBody>
      <dsp:txXfrm>
        <a:off x="5190691" y="2558584"/>
        <a:ext cx="432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F11A11-99F6-4E82-BECC-87F9B885AA25}">
      <dsp:nvSpPr>
        <dsp:cNvPr id="0" name=""/>
        <dsp:cNvSpPr/>
      </dsp:nvSpPr>
      <dsp:spPr>
        <a:xfrm>
          <a:off x="0" y="708948"/>
          <a:ext cx="2707138" cy="171903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1964F492-60AE-4D0D-BB7A-98D481A7B9F7}">
      <dsp:nvSpPr>
        <dsp:cNvPr id="0" name=""/>
        <dsp:cNvSpPr/>
      </dsp:nvSpPr>
      <dsp:spPr>
        <a:xfrm>
          <a:off x="300793" y="994701"/>
          <a:ext cx="2707138" cy="1719033"/>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Claims will only be reimbursed</a:t>
          </a:r>
          <a:r>
            <a:rPr lang="en-US" sz="1200" i="0" kern="1200" dirty="0"/>
            <a:t> if </a:t>
          </a:r>
          <a:r>
            <a:rPr lang="en-US" sz="1200" kern="1200" dirty="0"/>
            <a:t>DHS receives revenue for this purpose.</a:t>
          </a:r>
        </a:p>
      </dsp:txBody>
      <dsp:txXfrm>
        <a:off x="351142" y="1045050"/>
        <a:ext cx="2606440" cy="1618335"/>
      </dsp:txXfrm>
    </dsp:sp>
    <dsp:sp modelId="{E6F696DB-9A68-4DF6-99F0-9DC1083C8E3B}">
      <dsp:nvSpPr>
        <dsp:cNvPr id="0" name=""/>
        <dsp:cNvSpPr/>
      </dsp:nvSpPr>
      <dsp:spPr>
        <a:xfrm>
          <a:off x="3308725" y="708948"/>
          <a:ext cx="2707138" cy="171903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35DE6430-C345-4426-9D09-0A22DD74C1D4}">
      <dsp:nvSpPr>
        <dsp:cNvPr id="0" name=""/>
        <dsp:cNvSpPr/>
      </dsp:nvSpPr>
      <dsp:spPr>
        <a:xfrm>
          <a:off x="3609518" y="994701"/>
          <a:ext cx="2707138" cy="1719033"/>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Despite this, it is important that you participate in this process so that we can have information from your agency.   </a:t>
          </a:r>
        </a:p>
      </dsp:txBody>
      <dsp:txXfrm>
        <a:off x="3659867" y="1045050"/>
        <a:ext cx="2606440" cy="1618335"/>
      </dsp:txXfrm>
    </dsp:sp>
    <dsp:sp modelId="{F4D34F41-0651-4E37-B51A-54201C53A9F2}">
      <dsp:nvSpPr>
        <dsp:cNvPr id="0" name=""/>
        <dsp:cNvSpPr/>
      </dsp:nvSpPr>
      <dsp:spPr>
        <a:xfrm>
          <a:off x="6617450" y="708948"/>
          <a:ext cx="2707138" cy="171903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205DC0C5-5450-426D-89BF-046244DD0771}">
      <dsp:nvSpPr>
        <dsp:cNvPr id="0" name=""/>
        <dsp:cNvSpPr/>
      </dsp:nvSpPr>
      <dsp:spPr>
        <a:xfrm>
          <a:off x="6918244" y="994701"/>
          <a:ext cx="2707138" cy="1719033"/>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Further, if your agency currently does not use MPER, then please contact the Service Desk at 412-350-4357 (option 2) or </a:t>
          </a:r>
          <a:r>
            <a:rPr lang="en-US" sz="1200" u="sng" kern="1200" dirty="0">
              <a:hlinkClick xmlns:r="http://schemas.openxmlformats.org/officeDocument/2006/relationships" r:id="rId1"/>
            </a:rPr>
            <a:t>ServiceDesk@alleghenycounty.us</a:t>
          </a:r>
          <a:r>
            <a:rPr lang="en-US" sz="1200" kern="1200" dirty="0"/>
            <a:t>.</a:t>
          </a:r>
        </a:p>
      </dsp:txBody>
      <dsp:txXfrm>
        <a:off x="6968593" y="1045050"/>
        <a:ext cx="2606440" cy="16183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71F645-2440-4A22-A247-328DDAF385C7}">
      <dsp:nvSpPr>
        <dsp:cNvPr id="0" name=""/>
        <dsp:cNvSpPr/>
      </dsp:nvSpPr>
      <dsp:spPr>
        <a:xfrm>
          <a:off x="941755" y="711861"/>
          <a:ext cx="1003576" cy="100357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6D0162-0363-4869-A0F1-DAACB2EB556A}">
      <dsp:nvSpPr>
        <dsp:cNvPr id="0" name=""/>
        <dsp:cNvSpPr/>
      </dsp:nvSpPr>
      <dsp:spPr>
        <a:xfrm>
          <a:off x="9863" y="1801392"/>
          <a:ext cx="2867360" cy="430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b="1"/>
          </a:pPr>
          <a:r>
            <a:rPr lang="en-US" sz="1700" b="0" i="0" kern="1200"/>
            <a:t>Fiscal Leads</a:t>
          </a:r>
          <a:endParaRPr lang="en-US" sz="1700" kern="1200"/>
        </a:p>
      </dsp:txBody>
      <dsp:txXfrm>
        <a:off x="9863" y="1801392"/>
        <a:ext cx="2867360" cy="430104"/>
      </dsp:txXfrm>
    </dsp:sp>
    <dsp:sp modelId="{B123E0BD-E7BA-494E-B477-0AD19F6DB79C}">
      <dsp:nvSpPr>
        <dsp:cNvPr id="0" name=""/>
        <dsp:cNvSpPr/>
      </dsp:nvSpPr>
      <dsp:spPr>
        <a:xfrm>
          <a:off x="9863" y="2271475"/>
          <a:ext cx="2867360" cy="439345"/>
        </a:xfrm>
        <a:prstGeom prst="rect">
          <a:avLst/>
        </a:prstGeom>
        <a:noFill/>
        <a:ln>
          <a:noFill/>
        </a:ln>
        <a:effectLst/>
      </dsp:spPr>
      <dsp:style>
        <a:lnRef idx="0">
          <a:scrgbClr r="0" g="0" b="0"/>
        </a:lnRef>
        <a:fillRef idx="0">
          <a:scrgbClr r="0" g="0" b="0"/>
        </a:fillRef>
        <a:effectRef idx="0">
          <a:scrgbClr r="0" g="0" b="0"/>
        </a:effectRef>
        <a:fontRef idx="minor"/>
      </dsp:style>
    </dsp:sp>
    <dsp:sp modelId="{5D3AA8B9-9471-417C-860F-76EBC03C8250}">
      <dsp:nvSpPr>
        <dsp:cNvPr id="0" name=""/>
        <dsp:cNvSpPr/>
      </dsp:nvSpPr>
      <dsp:spPr>
        <a:xfrm>
          <a:off x="4310903" y="711861"/>
          <a:ext cx="1003576" cy="100357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CF14B7E-2AEE-4840-9CA1-17EE4D8CA0A9}">
      <dsp:nvSpPr>
        <dsp:cNvPr id="0" name=""/>
        <dsp:cNvSpPr/>
      </dsp:nvSpPr>
      <dsp:spPr>
        <a:xfrm>
          <a:off x="3379011" y="1801392"/>
          <a:ext cx="2867360" cy="430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b="1"/>
          </a:pPr>
          <a:r>
            <a:rPr lang="en-US" sz="1700" b="0" i="0" kern="1200"/>
            <a:t>Service Desk</a:t>
          </a:r>
          <a:endParaRPr lang="en-US" sz="1700" kern="1200"/>
        </a:p>
      </dsp:txBody>
      <dsp:txXfrm>
        <a:off x="3379011" y="1801392"/>
        <a:ext cx="2867360" cy="430104"/>
      </dsp:txXfrm>
    </dsp:sp>
    <dsp:sp modelId="{7A63599B-C42B-46EE-86E8-241E743A4937}">
      <dsp:nvSpPr>
        <dsp:cNvPr id="0" name=""/>
        <dsp:cNvSpPr/>
      </dsp:nvSpPr>
      <dsp:spPr>
        <a:xfrm>
          <a:off x="3379011" y="2271475"/>
          <a:ext cx="2867360" cy="439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en-US" sz="1300" b="0" i="0" kern="1200">
              <a:hlinkClick xmlns:r="http://schemas.openxmlformats.org/officeDocument/2006/relationships" r:id="rId5"/>
            </a:rPr>
            <a:t>ServiceDesk@AlleghenyCounty.us</a:t>
          </a:r>
          <a:endParaRPr lang="en-US" sz="1300" kern="1200"/>
        </a:p>
        <a:p>
          <a:pPr marL="0" lvl="0" indent="0" algn="ctr" defTabSz="577850">
            <a:lnSpc>
              <a:spcPct val="90000"/>
            </a:lnSpc>
            <a:spcBef>
              <a:spcPct val="0"/>
            </a:spcBef>
            <a:spcAft>
              <a:spcPct val="35000"/>
            </a:spcAft>
            <a:buNone/>
          </a:pPr>
          <a:r>
            <a:rPr lang="en-US" sz="1300" b="0" i="0" kern="1200"/>
            <a:t>412-350-4357 (option 2)</a:t>
          </a:r>
          <a:endParaRPr lang="en-US" sz="1300" kern="1200"/>
        </a:p>
      </dsp:txBody>
      <dsp:txXfrm>
        <a:off x="3379011" y="2271475"/>
        <a:ext cx="2867360" cy="439345"/>
      </dsp:txXfrm>
    </dsp:sp>
    <dsp:sp modelId="{B709179F-0CD2-4E24-8662-410237EF1920}">
      <dsp:nvSpPr>
        <dsp:cNvPr id="0" name=""/>
        <dsp:cNvSpPr/>
      </dsp:nvSpPr>
      <dsp:spPr>
        <a:xfrm>
          <a:off x="7680051" y="711861"/>
          <a:ext cx="1003576" cy="1003576"/>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E4CA007-E55B-4AEB-983F-584CDBEB8147}">
      <dsp:nvSpPr>
        <dsp:cNvPr id="0" name=""/>
        <dsp:cNvSpPr/>
      </dsp:nvSpPr>
      <dsp:spPr>
        <a:xfrm>
          <a:off x="6748159" y="1801392"/>
          <a:ext cx="2867360" cy="430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b="1"/>
          </a:pPr>
          <a:r>
            <a:rPr lang="en-US" sz="1700" b="0" i="0" kern="1200"/>
            <a:t>DHS Provider Resource Hub</a:t>
          </a:r>
          <a:endParaRPr lang="en-US" sz="1700" kern="1200"/>
        </a:p>
      </dsp:txBody>
      <dsp:txXfrm>
        <a:off x="6748159" y="1801392"/>
        <a:ext cx="2867360" cy="430104"/>
      </dsp:txXfrm>
    </dsp:sp>
    <dsp:sp modelId="{8E59CEB8-B1B6-45A0-B43E-4363005021F7}">
      <dsp:nvSpPr>
        <dsp:cNvPr id="0" name=""/>
        <dsp:cNvSpPr/>
      </dsp:nvSpPr>
      <dsp:spPr>
        <a:xfrm>
          <a:off x="6748159" y="2271475"/>
          <a:ext cx="2867360" cy="439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en-US" sz="1300" b="0" i="0" kern="1200">
              <a:hlinkClick xmlns:r="http://schemas.openxmlformats.org/officeDocument/2006/relationships" r:id="rId8"/>
            </a:rPr>
            <a:t>DHSProviderResourceHub@AlleghenyCounty.us</a:t>
          </a:r>
          <a:r>
            <a:rPr lang="en-US" sz="1300" b="0" i="0" kern="1200"/>
            <a:t> </a:t>
          </a:r>
          <a:endParaRPr lang="en-US" sz="1300" kern="1200"/>
        </a:p>
      </dsp:txBody>
      <dsp:txXfrm>
        <a:off x="6748159" y="2271475"/>
        <a:ext cx="2867360" cy="439345"/>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E053484-BE0F-4601-BC1E-ABD340DDC216}" type="datetimeFigureOut">
              <a:rPr lang="en-US" smtClean="0"/>
              <a:t>4/13/2020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35972D3-1AC7-410E-8A05-5B17B55A79F5}" type="slidenum">
              <a:rPr lang="en-US" smtClean="0"/>
              <a:t>‹#›</a:t>
            </a:fld>
            <a:endParaRPr lang="en-US"/>
          </a:p>
        </p:txBody>
      </p:sp>
    </p:spTree>
    <p:extLst>
      <p:ext uri="{BB962C8B-B14F-4D97-AF65-F5344CB8AC3E}">
        <p14:creationId xmlns:p14="http://schemas.microsoft.com/office/powerpoint/2010/main" val="3488615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053484-BE0F-4601-BC1E-ABD340DDC216}"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35972D3-1AC7-410E-8A05-5B17B55A79F5}" type="slidenum">
              <a:rPr lang="en-US" smtClean="0"/>
              <a:t>‹#›</a:t>
            </a:fld>
            <a:endParaRPr lang="en-US"/>
          </a:p>
        </p:txBody>
      </p:sp>
    </p:spTree>
    <p:extLst>
      <p:ext uri="{BB962C8B-B14F-4D97-AF65-F5344CB8AC3E}">
        <p14:creationId xmlns:p14="http://schemas.microsoft.com/office/powerpoint/2010/main" val="3614110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E053484-BE0F-4601-BC1E-ABD340DDC216}"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35972D3-1AC7-410E-8A05-5B17B55A79F5}" type="slidenum">
              <a:rPr lang="en-US" smtClean="0"/>
              <a:t>‹#›</a:t>
            </a:fld>
            <a:endParaRPr lang="en-US"/>
          </a:p>
        </p:txBody>
      </p:sp>
    </p:spTree>
    <p:extLst>
      <p:ext uri="{BB962C8B-B14F-4D97-AF65-F5344CB8AC3E}">
        <p14:creationId xmlns:p14="http://schemas.microsoft.com/office/powerpoint/2010/main" val="1580044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E053484-BE0F-4601-BC1E-ABD340DDC216}"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35972D3-1AC7-410E-8A05-5B17B55A79F5}" type="slidenum">
              <a:rPr lang="en-US" smtClean="0"/>
              <a:t>‹#›</a:t>
            </a:fld>
            <a:endParaRPr lang="en-US"/>
          </a:p>
        </p:txBody>
      </p:sp>
    </p:spTree>
    <p:extLst>
      <p:ext uri="{BB962C8B-B14F-4D97-AF65-F5344CB8AC3E}">
        <p14:creationId xmlns:p14="http://schemas.microsoft.com/office/powerpoint/2010/main" val="3402752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053484-BE0F-4601-BC1E-ABD340DDC216}"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35972D3-1AC7-410E-8A05-5B17B55A79F5}" type="slidenum">
              <a:rPr lang="en-US" smtClean="0"/>
              <a:t>‹#›</a:t>
            </a:fld>
            <a:endParaRPr lang="en-US"/>
          </a:p>
        </p:txBody>
      </p:sp>
    </p:spTree>
    <p:extLst>
      <p:ext uri="{BB962C8B-B14F-4D97-AF65-F5344CB8AC3E}">
        <p14:creationId xmlns:p14="http://schemas.microsoft.com/office/powerpoint/2010/main" val="1045526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E053484-BE0F-4601-BC1E-ABD340DDC216}"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5972D3-1AC7-410E-8A05-5B17B55A79F5}" type="slidenum">
              <a:rPr lang="en-US" smtClean="0"/>
              <a:t>‹#›</a:t>
            </a:fld>
            <a:endParaRPr lang="en-US"/>
          </a:p>
        </p:txBody>
      </p:sp>
    </p:spTree>
    <p:extLst>
      <p:ext uri="{BB962C8B-B14F-4D97-AF65-F5344CB8AC3E}">
        <p14:creationId xmlns:p14="http://schemas.microsoft.com/office/powerpoint/2010/main" val="4344091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E053484-BE0F-4601-BC1E-ABD340DDC216}" type="datetimeFigureOut">
              <a:rPr lang="en-US" smtClean="0"/>
              <a:t>4/13/2020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835972D3-1AC7-410E-8A05-5B17B55A79F5}" type="slidenum">
              <a:rPr lang="en-US" smtClean="0"/>
              <a:t>‹#›</a:t>
            </a:fld>
            <a:endParaRPr lang="en-US"/>
          </a:p>
        </p:txBody>
      </p:sp>
    </p:spTree>
    <p:extLst>
      <p:ext uri="{BB962C8B-B14F-4D97-AF65-F5344CB8AC3E}">
        <p14:creationId xmlns:p14="http://schemas.microsoft.com/office/powerpoint/2010/main" val="450478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E053484-BE0F-4601-BC1E-ABD340DDC216}"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972D3-1AC7-410E-8A05-5B17B55A79F5}" type="slidenum">
              <a:rPr lang="en-US" smtClean="0"/>
              <a:t>‹#›</a:t>
            </a:fld>
            <a:endParaRPr lang="en-US"/>
          </a:p>
        </p:txBody>
      </p:sp>
    </p:spTree>
    <p:extLst>
      <p:ext uri="{BB962C8B-B14F-4D97-AF65-F5344CB8AC3E}">
        <p14:creationId xmlns:p14="http://schemas.microsoft.com/office/powerpoint/2010/main" val="29004315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E053484-BE0F-4601-BC1E-ABD340DDC216}"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35972D3-1AC7-410E-8A05-5B17B55A79F5}" type="slidenum">
              <a:rPr lang="en-US" smtClean="0"/>
              <a:t>‹#›</a:t>
            </a:fld>
            <a:endParaRPr lang="en-US"/>
          </a:p>
        </p:txBody>
      </p:sp>
    </p:spTree>
    <p:extLst>
      <p:ext uri="{BB962C8B-B14F-4D97-AF65-F5344CB8AC3E}">
        <p14:creationId xmlns:p14="http://schemas.microsoft.com/office/powerpoint/2010/main" val="3159473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053484-BE0F-4601-BC1E-ABD340DDC216}"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972D3-1AC7-410E-8A05-5B17B55A79F5}" type="slidenum">
              <a:rPr lang="en-US" smtClean="0"/>
              <a:t>‹#›</a:t>
            </a:fld>
            <a:endParaRPr lang="en-US"/>
          </a:p>
        </p:txBody>
      </p:sp>
    </p:spTree>
    <p:extLst>
      <p:ext uri="{BB962C8B-B14F-4D97-AF65-F5344CB8AC3E}">
        <p14:creationId xmlns:p14="http://schemas.microsoft.com/office/powerpoint/2010/main" val="3327912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053484-BE0F-4601-BC1E-ABD340DDC216}"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35972D3-1AC7-410E-8A05-5B17B55A79F5}" type="slidenum">
              <a:rPr lang="en-US" smtClean="0"/>
              <a:t>‹#›</a:t>
            </a:fld>
            <a:endParaRPr lang="en-US"/>
          </a:p>
        </p:txBody>
      </p:sp>
    </p:spTree>
    <p:extLst>
      <p:ext uri="{BB962C8B-B14F-4D97-AF65-F5344CB8AC3E}">
        <p14:creationId xmlns:p14="http://schemas.microsoft.com/office/powerpoint/2010/main" val="2707967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053484-BE0F-4601-BC1E-ABD340DDC216}"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972D3-1AC7-410E-8A05-5B17B55A79F5}" type="slidenum">
              <a:rPr lang="en-US" smtClean="0"/>
              <a:t>‹#›</a:t>
            </a:fld>
            <a:endParaRPr lang="en-US"/>
          </a:p>
        </p:txBody>
      </p:sp>
    </p:spTree>
    <p:extLst>
      <p:ext uri="{BB962C8B-B14F-4D97-AF65-F5344CB8AC3E}">
        <p14:creationId xmlns:p14="http://schemas.microsoft.com/office/powerpoint/2010/main" val="2527874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053484-BE0F-4601-BC1E-ABD340DDC216}"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5972D3-1AC7-410E-8A05-5B17B55A79F5}" type="slidenum">
              <a:rPr lang="en-US" smtClean="0"/>
              <a:t>‹#›</a:t>
            </a:fld>
            <a:endParaRPr lang="en-US"/>
          </a:p>
        </p:txBody>
      </p:sp>
    </p:spTree>
    <p:extLst>
      <p:ext uri="{BB962C8B-B14F-4D97-AF65-F5344CB8AC3E}">
        <p14:creationId xmlns:p14="http://schemas.microsoft.com/office/powerpoint/2010/main" val="2755238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053484-BE0F-4601-BC1E-ABD340DDC216}"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5972D3-1AC7-410E-8A05-5B17B55A79F5}" type="slidenum">
              <a:rPr lang="en-US" smtClean="0"/>
              <a:t>‹#›</a:t>
            </a:fld>
            <a:endParaRPr lang="en-US"/>
          </a:p>
        </p:txBody>
      </p:sp>
    </p:spTree>
    <p:extLst>
      <p:ext uri="{BB962C8B-B14F-4D97-AF65-F5344CB8AC3E}">
        <p14:creationId xmlns:p14="http://schemas.microsoft.com/office/powerpoint/2010/main" val="1102779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053484-BE0F-4601-BC1E-ABD340DDC216}"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35972D3-1AC7-410E-8A05-5B17B55A79F5}" type="slidenum">
              <a:rPr lang="en-US" smtClean="0"/>
              <a:t>‹#›</a:t>
            </a:fld>
            <a:endParaRPr lang="en-US"/>
          </a:p>
        </p:txBody>
      </p:sp>
    </p:spTree>
    <p:extLst>
      <p:ext uri="{BB962C8B-B14F-4D97-AF65-F5344CB8AC3E}">
        <p14:creationId xmlns:p14="http://schemas.microsoft.com/office/powerpoint/2010/main" val="2921971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053484-BE0F-4601-BC1E-ABD340DDC216}"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35972D3-1AC7-410E-8A05-5B17B55A79F5}" type="slidenum">
              <a:rPr lang="en-US" smtClean="0"/>
              <a:t>‹#›</a:t>
            </a:fld>
            <a:endParaRPr lang="en-US"/>
          </a:p>
        </p:txBody>
      </p:sp>
    </p:spTree>
    <p:extLst>
      <p:ext uri="{BB962C8B-B14F-4D97-AF65-F5344CB8AC3E}">
        <p14:creationId xmlns:p14="http://schemas.microsoft.com/office/powerpoint/2010/main" val="2424107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053484-BE0F-4601-BC1E-ABD340DDC216}"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35972D3-1AC7-410E-8A05-5B17B55A79F5}" type="slidenum">
              <a:rPr lang="en-US" smtClean="0"/>
              <a:t>‹#›</a:t>
            </a:fld>
            <a:endParaRPr lang="en-US"/>
          </a:p>
        </p:txBody>
      </p:sp>
    </p:spTree>
    <p:extLst>
      <p:ext uri="{BB962C8B-B14F-4D97-AF65-F5344CB8AC3E}">
        <p14:creationId xmlns:p14="http://schemas.microsoft.com/office/powerpoint/2010/main" val="1352533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CE053484-BE0F-4601-BC1E-ABD340DDC216}" type="datetimeFigureOut">
              <a:rPr lang="en-US" smtClean="0"/>
              <a:t>4/13/2020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35972D3-1AC7-410E-8A05-5B17B55A79F5}" type="slidenum">
              <a:rPr lang="en-US" smtClean="0"/>
              <a:t>‹#›</a:t>
            </a:fld>
            <a:endParaRPr lang="en-US"/>
          </a:p>
        </p:txBody>
      </p:sp>
    </p:spTree>
    <p:extLst>
      <p:ext uri="{BB962C8B-B14F-4D97-AF65-F5344CB8AC3E}">
        <p14:creationId xmlns:p14="http://schemas.microsoft.com/office/powerpoint/2010/main" val="4192676773"/>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dhs-application-support.s3.amazonaws.com/common/mper_covid19_guide.pdf"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dhs-application-support.s3.amazonaws.com/common/mper_covid19_elearning.mp4" TargetMode="External"/><Relationship Id="rId4" Type="http://schemas.openxmlformats.org/officeDocument/2006/relationships/hyperlink" Target="https://dhs-application-support.s3.amazonaws.com/common/mper_covid19_budget_guide.pdf"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dhsaz-ppweb02:82/mper/MPER.UI/Login.aspx" TargetMode="External"/><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F1ECA4FE-7D2F-4576-B767-3A5F5ABFE9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9" name="Rectangle 8">
              <a:extLst>
                <a:ext uri="{FF2B5EF4-FFF2-40B4-BE49-F238E27FC236}">
                  <a16:creationId xmlns:a16="http://schemas.microsoft.com/office/drawing/2014/main" id="{5969441E-5462-4859-86CD-1737FDE360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a:extLst>
                <a:ext uri="{FF2B5EF4-FFF2-40B4-BE49-F238E27FC236}">
                  <a16:creationId xmlns:a16="http://schemas.microsoft.com/office/drawing/2014/main" id="{596BD4B5-6833-40CC-96FE-EDC67563426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9D2F1295-F82B-422D-A5ED-4C0FA2D3A9F3}"/>
              </a:ext>
            </a:extLst>
          </p:cNvPr>
          <p:cNvSpPr>
            <a:spLocks noGrp="1"/>
          </p:cNvSpPr>
          <p:nvPr>
            <p:ph type="ctrTitle"/>
          </p:nvPr>
        </p:nvSpPr>
        <p:spPr>
          <a:xfrm>
            <a:off x="1683171" y="1169773"/>
            <a:ext cx="8825658" cy="2870161"/>
          </a:xfrm>
        </p:spPr>
        <p:txBody>
          <a:bodyPr anchor="b">
            <a:normAutofit/>
          </a:bodyPr>
          <a:lstStyle/>
          <a:p>
            <a:pPr algn="ctr"/>
            <a:r>
              <a:rPr lang="en-US">
                <a:solidFill>
                  <a:schemeClr val="tx1"/>
                </a:solidFill>
              </a:rPr>
              <a:t>Tracking COVID-19 Provider Expenses</a:t>
            </a:r>
          </a:p>
        </p:txBody>
      </p:sp>
      <p:sp>
        <p:nvSpPr>
          <p:cNvPr id="3" name="Subtitle 2">
            <a:extLst>
              <a:ext uri="{FF2B5EF4-FFF2-40B4-BE49-F238E27FC236}">
                <a16:creationId xmlns:a16="http://schemas.microsoft.com/office/drawing/2014/main" id="{0B9F3232-B8C6-42CD-9E25-6BFDB9031FF2}"/>
              </a:ext>
            </a:extLst>
          </p:cNvPr>
          <p:cNvSpPr>
            <a:spLocks noGrp="1"/>
          </p:cNvSpPr>
          <p:nvPr>
            <p:ph type="subTitle" idx="1"/>
          </p:nvPr>
        </p:nvSpPr>
        <p:spPr>
          <a:xfrm>
            <a:off x="1683171" y="4293441"/>
            <a:ext cx="8825658" cy="1234148"/>
          </a:xfrm>
        </p:spPr>
        <p:txBody>
          <a:bodyPr>
            <a:normAutofit/>
          </a:bodyPr>
          <a:lstStyle/>
          <a:p>
            <a:pPr algn="ctr"/>
            <a:r>
              <a:rPr lang="en-US" sz="2000"/>
              <a:t>4.14.2020</a:t>
            </a:r>
          </a:p>
        </p:txBody>
      </p:sp>
      <p:cxnSp>
        <p:nvCxnSpPr>
          <p:cNvPr id="12" name="Straight Connector 11">
            <a:extLst>
              <a:ext uri="{FF2B5EF4-FFF2-40B4-BE49-F238E27FC236}">
                <a16:creationId xmlns:a16="http://schemas.microsoft.com/office/drawing/2014/main" id="{E81F53E2-F556-42FA-8D24-113839EE19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58249" y="4166888"/>
            <a:ext cx="675502"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245488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1109B5D-BC35-4376-98A2-F53B03E4E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a:extLst>
              <a:ext uri="{FF2B5EF4-FFF2-40B4-BE49-F238E27FC236}">
                <a16:creationId xmlns:a16="http://schemas.microsoft.com/office/drawing/2014/main" id="{94D90C11-98A3-40E3-B04C-A3025D6458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0AE9A55A-5F1D-4EE0-BA03-F30DEA3A48CC}"/>
              </a:ext>
            </a:extLst>
          </p:cNvPr>
          <p:cNvSpPr>
            <a:spLocks noGrp="1"/>
          </p:cNvSpPr>
          <p:nvPr>
            <p:ph type="title"/>
          </p:nvPr>
        </p:nvSpPr>
        <p:spPr>
          <a:xfrm>
            <a:off x="967791" y="1449324"/>
            <a:ext cx="2621734" cy="4391640"/>
          </a:xfrm>
        </p:spPr>
        <p:txBody>
          <a:bodyPr anchor="t">
            <a:normAutofit/>
          </a:bodyPr>
          <a:lstStyle/>
          <a:p>
            <a:r>
              <a:rPr lang="en-US" sz="2800">
                <a:solidFill>
                  <a:schemeClr val="tx1"/>
                </a:solidFill>
              </a:rPr>
              <a:t>Why are you here?</a:t>
            </a:r>
          </a:p>
        </p:txBody>
      </p:sp>
      <p:sp>
        <p:nvSpPr>
          <p:cNvPr id="12" name="Rectangle 11">
            <a:extLst>
              <a:ext uri="{FF2B5EF4-FFF2-40B4-BE49-F238E27FC236}">
                <a16:creationId xmlns:a16="http://schemas.microsoft.com/office/drawing/2014/main" id="{A3B28FB1-97C9-4A9E-A45B-356508C2C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8754E6E2-4166-4F45-BFB3-C05B60467DC8}"/>
              </a:ext>
            </a:extLst>
          </p:cNvPr>
          <p:cNvSpPr>
            <a:spLocks noGrp="1"/>
          </p:cNvSpPr>
          <p:nvPr>
            <p:ph idx="1"/>
          </p:nvPr>
        </p:nvSpPr>
        <p:spPr>
          <a:xfrm>
            <a:off x="3750393" y="1449324"/>
            <a:ext cx="6230220" cy="4391640"/>
          </a:xfrm>
        </p:spPr>
        <p:txBody>
          <a:bodyPr>
            <a:normAutofit/>
          </a:bodyPr>
          <a:lstStyle/>
          <a:p>
            <a:pPr marL="0" indent="0" fontAlgn="base">
              <a:lnSpc>
                <a:spcPct val="90000"/>
              </a:lnSpc>
              <a:buNone/>
            </a:pPr>
            <a:r>
              <a:rPr lang="en-US" sz="1400" dirty="0">
                <a:solidFill>
                  <a:schemeClr val="tx1"/>
                </a:solidFill>
                <a:latin typeface="+mj-lt"/>
              </a:rPr>
              <a:t>Due to the COVID-19 pandemic, we understand you are experiencing additional/uncovered costs (ex. Cleaning supplies, masks, etc.) and losing revenue due to COVID-related reductions in units of billable service. We are engaging in active communications with funding agencies in an attempt to identify fiscal solutions to ease these challenges.  </a:t>
            </a:r>
          </a:p>
          <a:p>
            <a:pPr marL="0" indent="0" fontAlgn="base">
              <a:lnSpc>
                <a:spcPct val="90000"/>
              </a:lnSpc>
              <a:buNone/>
            </a:pPr>
            <a:endParaRPr lang="en-US" sz="1400" dirty="0">
              <a:solidFill>
                <a:schemeClr val="tx1"/>
              </a:solidFill>
              <a:latin typeface="+mj-lt"/>
            </a:endParaRPr>
          </a:p>
          <a:p>
            <a:pPr marL="0" indent="0">
              <a:lnSpc>
                <a:spcPct val="90000"/>
              </a:lnSpc>
              <a:buNone/>
            </a:pPr>
            <a:r>
              <a:rPr lang="en-US" sz="1400" dirty="0">
                <a:solidFill>
                  <a:schemeClr val="tx1"/>
                </a:solidFill>
                <a:latin typeface="+mj-lt"/>
              </a:rPr>
              <a:t>At this time, we have initiated a new process for collecting information related to your lost revenue and uncovered expenses. You can learn about this process through this Master Provider Enterprise Repository (MPER) User Guides and eLearning recording (links below):</a:t>
            </a:r>
          </a:p>
          <a:p>
            <a:pPr lvl="0">
              <a:lnSpc>
                <a:spcPct val="90000"/>
              </a:lnSpc>
            </a:pPr>
            <a:r>
              <a:rPr lang="en-US" sz="1400" dirty="0">
                <a:solidFill>
                  <a:schemeClr val="tx1"/>
                </a:solidFill>
                <a:latin typeface="+mj-lt"/>
              </a:rPr>
              <a:t>Claim submissions (monthly)- </a:t>
            </a:r>
            <a:r>
              <a:rPr lang="en-US" sz="1400" u="sng" dirty="0">
                <a:solidFill>
                  <a:schemeClr val="tx1"/>
                </a:solidFill>
                <a:latin typeface="+mj-lt"/>
                <a:hlinkClick r:id="rId3"/>
              </a:rPr>
              <a:t>https://dhs-application-support.s3.amazonaws.com/common/mper_covid19_guide.pdf</a:t>
            </a:r>
            <a:endParaRPr lang="en-US" sz="1400" dirty="0">
              <a:solidFill>
                <a:schemeClr val="tx1"/>
              </a:solidFill>
              <a:latin typeface="+mj-lt"/>
            </a:endParaRPr>
          </a:p>
          <a:p>
            <a:pPr lvl="0">
              <a:lnSpc>
                <a:spcPct val="90000"/>
              </a:lnSpc>
            </a:pPr>
            <a:r>
              <a:rPr lang="en-US" sz="1400" dirty="0">
                <a:solidFill>
                  <a:schemeClr val="tx1"/>
                </a:solidFill>
                <a:latin typeface="+mj-lt"/>
              </a:rPr>
              <a:t>Budget submission (one time) - </a:t>
            </a:r>
            <a:r>
              <a:rPr lang="en-US" sz="1400" u="sng" dirty="0">
                <a:solidFill>
                  <a:schemeClr val="tx1"/>
                </a:solidFill>
                <a:latin typeface="+mj-lt"/>
                <a:hlinkClick r:id="rId4"/>
              </a:rPr>
              <a:t>https://dhs-application-support.s3.amazonaws.com/common/mper_covid19_budget_guide.pdf</a:t>
            </a:r>
            <a:endParaRPr lang="en-US" sz="1400" dirty="0">
              <a:solidFill>
                <a:schemeClr val="tx1"/>
              </a:solidFill>
              <a:latin typeface="+mj-lt"/>
            </a:endParaRPr>
          </a:p>
          <a:p>
            <a:pPr>
              <a:lnSpc>
                <a:spcPct val="90000"/>
              </a:lnSpc>
            </a:pPr>
            <a:r>
              <a:rPr lang="en-US" sz="1400" dirty="0">
                <a:solidFill>
                  <a:schemeClr val="tx1"/>
                </a:solidFill>
                <a:latin typeface="+mj-lt"/>
              </a:rPr>
              <a:t>eLearning recording - </a:t>
            </a:r>
            <a:r>
              <a:rPr lang="en-US" sz="1400" u="sng" dirty="0">
                <a:solidFill>
                  <a:schemeClr val="tx1"/>
                </a:solidFill>
                <a:latin typeface="+mj-lt"/>
                <a:hlinkClick r:id="rId5"/>
              </a:rPr>
              <a:t>https://dhs-application-support.s3.amazonaws.com/common/mper_covid19_elearning.mp4</a:t>
            </a:r>
            <a:endParaRPr lang="en-US" sz="1400" dirty="0">
              <a:solidFill>
                <a:schemeClr val="tx1"/>
              </a:solidFill>
              <a:latin typeface="+mj-lt"/>
            </a:endParaRPr>
          </a:p>
        </p:txBody>
      </p:sp>
    </p:spTree>
    <p:extLst>
      <p:ext uri="{BB962C8B-B14F-4D97-AF65-F5344CB8AC3E}">
        <p14:creationId xmlns:p14="http://schemas.microsoft.com/office/powerpoint/2010/main" val="426482450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2F448CB3-7B4F-45D7-B7C0-DF553DF61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5C5305EA-7A88-413D-BE8A-47A02476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FCA94DB5-FE56-4A3D-BC48-31B5595197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05DD2884-D457-445F-A5C1-17ADF2E18F7C}"/>
              </a:ext>
            </a:extLst>
          </p:cNvPr>
          <p:cNvSpPr>
            <a:spLocks noGrp="1"/>
          </p:cNvSpPr>
          <p:nvPr>
            <p:ph type="title"/>
          </p:nvPr>
        </p:nvSpPr>
        <p:spPr>
          <a:xfrm>
            <a:off x="1154954" y="973668"/>
            <a:ext cx="8761413" cy="706964"/>
          </a:xfrm>
        </p:spPr>
        <p:txBody>
          <a:bodyPr>
            <a:normAutofit/>
          </a:bodyPr>
          <a:lstStyle/>
          <a:p>
            <a:pPr algn="ctr"/>
            <a:r>
              <a:rPr lang="en-US" dirty="0">
                <a:solidFill>
                  <a:srgbClr val="FFFFFF"/>
                </a:solidFill>
              </a:rPr>
              <a:t>What can you document?</a:t>
            </a:r>
          </a:p>
        </p:txBody>
      </p:sp>
      <p:sp>
        <p:nvSpPr>
          <p:cNvPr id="14" name="Rectangle 13">
            <a:extLst>
              <a:ext uri="{FF2B5EF4-FFF2-40B4-BE49-F238E27FC236}">
                <a16:creationId xmlns:a16="http://schemas.microsoft.com/office/drawing/2014/main" id="{F9ED434F-8767-46CC-B26B-5AF62FF01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FA84FCA2-3719-4EB4-86E6-8C524AF81AEE}"/>
              </a:ext>
            </a:extLst>
          </p:cNvPr>
          <p:cNvGraphicFramePr>
            <a:graphicFrameLocks noGrp="1"/>
          </p:cNvGraphicFramePr>
          <p:nvPr>
            <p:ph idx="1"/>
            <p:extLst>
              <p:ext uri="{D42A27DB-BD31-4B8C-83A1-F6EECF244321}">
                <p14:modId xmlns:p14="http://schemas.microsoft.com/office/powerpoint/2010/main" val="14159101"/>
              </p:ext>
            </p:extLst>
          </p:nvPr>
        </p:nvGraphicFramePr>
        <p:xfrm>
          <a:off x="1286934" y="2324100"/>
          <a:ext cx="9625383" cy="34226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9655983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1109B5D-BC35-4376-98A2-F53B03E4E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a:extLst>
              <a:ext uri="{FF2B5EF4-FFF2-40B4-BE49-F238E27FC236}">
                <a16:creationId xmlns:a16="http://schemas.microsoft.com/office/drawing/2014/main" id="{94D90C11-98A3-40E3-B04C-A3025D6458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9A77BD49-7C29-4418-BCF2-47BEB3C0C1CD}"/>
              </a:ext>
            </a:extLst>
          </p:cNvPr>
          <p:cNvSpPr>
            <a:spLocks noGrp="1"/>
          </p:cNvSpPr>
          <p:nvPr>
            <p:ph type="title"/>
          </p:nvPr>
        </p:nvSpPr>
        <p:spPr>
          <a:xfrm>
            <a:off x="967791" y="1449324"/>
            <a:ext cx="2621734" cy="4391640"/>
          </a:xfrm>
        </p:spPr>
        <p:txBody>
          <a:bodyPr anchor="t">
            <a:normAutofit/>
          </a:bodyPr>
          <a:lstStyle/>
          <a:p>
            <a:r>
              <a:rPr lang="en-US" sz="2800">
                <a:solidFill>
                  <a:schemeClr val="tx1"/>
                </a:solidFill>
              </a:rPr>
              <a:t>What is Lost Revenue?</a:t>
            </a:r>
          </a:p>
        </p:txBody>
      </p:sp>
      <p:sp>
        <p:nvSpPr>
          <p:cNvPr id="12" name="Rectangle 11">
            <a:extLst>
              <a:ext uri="{FF2B5EF4-FFF2-40B4-BE49-F238E27FC236}">
                <a16:creationId xmlns:a16="http://schemas.microsoft.com/office/drawing/2014/main" id="{A3B28FB1-97C9-4A9E-A45B-356508C2C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28503EE-3A2A-408E-8DD6-BFC58D9F0BF1}"/>
              </a:ext>
            </a:extLst>
          </p:cNvPr>
          <p:cNvSpPr>
            <a:spLocks noGrp="1"/>
          </p:cNvSpPr>
          <p:nvPr>
            <p:ph idx="1"/>
          </p:nvPr>
        </p:nvSpPr>
        <p:spPr>
          <a:xfrm>
            <a:off x="3750393" y="1449324"/>
            <a:ext cx="6230220" cy="4391640"/>
          </a:xfrm>
        </p:spPr>
        <p:txBody>
          <a:bodyPr>
            <a:normAutofit lnSpcReduction="10000"/>
          </a:bodyPr>
          <a:lstStyle/>
          <a:p>
            <a:pPr fontAlgn="base">
              <a:lnSpc>
                <a:spcPct val="90000"/>
              </a:lnSpc>
            </a:pPr>
            <a:r>
              <a:rPr lang="en-US" sz="1500" dirty="0">
                <a:solidFill>
                  <a:schemeClr val="tx1"/>
                </a:solidFill>
                <a:latin typeface="+mj-lt"/>
              </a:rPr>
              <a:t>LOST REVENUE is revenue that has been lost due to a COVID-19 related disruption in an agency's delivery of billable units of service. This applies to fee for service programs with an existing DHS contract allocation </a:t>
            </a:r>
            <a:r>
              <a:rPr lang="en-US" sz="1500" b="1" u="sng" dirty="0">
                <a:solidFill>
                  <a:schemeClr val="tx1"/>
                </a:solidFill>
                <a:latin typeface="+mj-lt"/>
              </a:rPr>
              <a:t>only</a:t>
            </a:r>
            <a:r>
              <a:rPr lang="en-US" sz="1500" dirty="0">
                <a:solidFill>
                  <a:schemeClr val="tx1"/>
                </a:solidFill>
                <a:latin typeface="+mj-lt"/>
              </a:rPr>
              <a:t>. Lost revenue reported to DHS should be revenue needed to cover incurred expenses only, such as facility maintenance, staff retention. Revenues that exceed incurred program expenses will not be eligible for reimbursement.  </a:t>
            </a:r>
            <a:r>
              <a:rPr lang="en-US" sz="1500" dirty="0"/>
              <a:t>Only enter lost revenue up to your incurred costs.  You can not request reimbursement for retained earnings or for revenue that exceeds their program expenses.</a:t>
            </a:r>
            <a:endParaRPr lang="en-US" sz="1200" dirty="0">
              <a:solidFill>
                <a:schemeClr val="tx1"/>
              </a:solidFill>
              <a:latin typeface="+mj-lt"/>
            </a:endParaRPr>
          </a:p>
          <a:p>
            <a:pPr lvl="1" fontAlgn="base">
              <a:lnSpc>
                <a:spcPct val="90000"/>
              </a:lnSpc>
            </a:pPr>
            <a:r>
              <a:rPr lang="en-US" sz="1500" i="1" dirty="0">
                <a:solidFill>
                  <a:schemeClr val="tx1"/>
                </a:solidFill>
                <a:latin typeface="+mj-lt"/>
              </a:rPr>
              <a:t>Example of lost revenue: A prevention program that typically invoices for each 15-minute unit of educational programming delivered to youth may be unable to draw down on an existing allocation if they are no longer delivering services due to COVID-19. This program should report the amount of revenue they have lost due to COVID19 related facility closures or operational changes if that revenue is needed to cover incurred expenses (incurred expenses are likely to be fixed costs such as the costs of leasing and personnel who have not been laid off or furloughed). </a:t>
            </a:r>
            <a:r>
              <a:rPr lang="en-US" sz="1500" dirty="0">
                <a:solidFill>
                  <a:schemeClr val="tx1"/>
                </a:solidFill>
                <a:latin typeface="+mj-lt"/>
              </a:rPr>
              <a:t> </a:t>
            </a:r>
          </a:p>
          <a:p>
            <a:pPr marL="0" indent="0">
              <a:lnSpc>
                <a:spcPct val="90000"/>
              </a:lnSpc>
              <a:buNone/>
            </a:pPr>
            <a:endParaRPr lang="en-US" sz="1500" b="1" dirty="0">
              <a:solidFill>
                <a:schemeClr val="tx1"/>
              </a:solidFill>
            </a:endParaRPr>
          </a:p>
        </p:txBody>
      </p:sp>
    </p:spTree>
    <p:extLst>
      <p:ext uri="{BB962C8B-B14F-4D97-AF65-F5344CB8AC3E}">
        <p14:creationId xmlns:p14="http://schemas.microsoft.com/office/powerpoint/2010/main" val="66988899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1109B5D-BC35-4376-98A2-F53B03E4E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a:extLst>
              <a:ext uri="{FF2B5EF4-FFF2-40B4-BE49-F238E27FC236}">
                <a16:creationId xmlns:a16="http://schemas.microsoft.com/office/drawing/2014/main" id="{94D90C11-98A3-40E3-B04C-A3025D6458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90AA1BE1-5AA9-4CC1-B3F3-9548E63EE8B7}"/>
              </a:ext>
            </a:extLst>
          </p:cNvPr>
          <p:cNvSpPr>
            <a:spLocks noGrp="1"/>
          </p:cNvSpPr>
          <p:nvPr>
            <p:ph type="title"/>
          </p:nvPr>
        </p:nvSpPr>
        <p:spPr>
          <a:xfrm>
            <a:off x="967791" y="1449324"/>
            <a:ext cx="2621734" cy="4391640"/>
          </a:xfrm>
        </p:spPr>
        <p:txBody>
          <a:bodyPr anchor="t">
            <a:normAutofit/>
          </a:bodyPr>
          <a:lstStyle/>
          <a:p>
            <a:r>
              <a:rPr lang="en-US" sz="2800">
                <a:solidFill>
                  <a:schemeClr val="tx1"/>
                </a:solidFill>
              </a:rPr>
              <a:t>What are Uncovered Expenses?</a:t>
            </a:r>
          </a:p>
        </p:txBody>
      </p:sp>
      <p:sp>
        <p:nvSpPr>
          <p:cNvPr id="12" name="Rectangle 11">
            <a:extLst>
              <a:ext uri="{FF2B5EF4-FFF2-40B4-BE49-F238E27FC236}">
                <a16:creationId xmlns:a16="http://schemas.microsoft.com/office/drawing/2014/main" id="{A3B28FB1-97C9-4A9E-A45B-356508C2C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E433C70-55A1-42D4-A7E9-03CE85CE4E34}"/>
              </a:ext>
            </a:extLst>
          </p:cNvPr>
          <p:cNvSpPr>
            <a:spLocks noGrp="1"/>
          </p:cNvSpPr>
          <p:nvPr>
            <p:ph idx="1"/>
          </p:nvPr>
        </p:nvSpPr>
        <p:spPr>
          <a:xfrm>
            <a:off x="3750393" y="1449324"/>
            <a:ext cx="6230220" cy="4391640"/>
          </a:xfrm>
        </p:spPr>
        <p:txBody>
          <a:bodyPr>
            <a:normAutofit/>
          </a:bodyPr>
          <a:lstStyle/>
          <a:p>
            <a:pPr fontAlgn="base"/>
            <a:r>
              <a:rPr lang="en-US">
                <a:solidFill>
                  <a:schemeClr val="tx1"/>
                </a:solidFill>
                <a:latin typeface="+mj-lt"/>
              </a:rPr>
              <a:t>UNCOVERED EXPENSES are expenses incurred due to COVID-19 for which an agency has neither received an allocation from DHS, nor anticipates reimbursement from other agencies such as FEMA/PEMA. </a:t>
            </a:r>
          </a:p>
          <a:p>
            <a:pPr lvl="1" fontAlgn="base"/>
            <a:r>
              <a:rPr lang="en-US" i="1">
                <a:solidFill>
                  <a:schemeClr val="tx1"/>
                </a:solidFill>
                <a:latin typeface="+mj-lt"/>
              </a:rPr>
              <a:t>Example of uncovered expenses: A congregate care provider may be purchasing new or additional cleaning supplies, cleaning services, gloves and personal protective equipment for staff. If the agency has neither received an allocation from DHS nor anticipates an allocation from any other agency to cover these expenses, the agency should report them as uncovered expenses. </a:t>
            </a:r>
            <a:r>
              <a:rPr lang="en-US">
                <a:solidFill>
                  <a:schemeClr val="tx1"/>
                </a:solidFill>
                <a:latin typeface="+mj-lt"/>
              </a:rPr>
              <a:t> </a:t>
            </a:r>
          </a:p>
          <a:p>
            <a:endParaRPr lang="en-US">
              <a:solidFill>
                <a:schemeClr val="tx1"/>
              </a:solidFill>
            </a:endParaRPr>
          </a:p>
        </p:txBody>
      </p:sp>
    </p:spTree>
    <p:extLst>
      <p:ext uri="{BB962C8B-B14F-4D97-AF65-F5344CB8AC3E}">
        <p14:creationId xmlns:p14="http://schemas.microsoft.com/office/powerpoint/2010/main" val="38855401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2F448CB3-7B4F-45D7-B7C0-DF553DF61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5C5305EA-7A88-413D-BE8A-47A02476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FCA94DB5-FE56-4A3D-BC48-31B5595197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3C5EC38A-1C56-484E-8483-45AE866D8E39}"/>
              </a:ext>
            </a:extLst>
          </p:cNvPr>
          <p:cNvSpPr>
            <a:spLocks noGrp="1"/>
          </p:cNvSpPr>
          <p:nvPr>
            <p:ph type="title"/>
          </p:nvPr>
        </p:nvSpPr>
        <p:spPr>
          <a:xfrm>
            <a:off x="1154954" y="973668"/>
            <a:ext cx="8761413" cy="706964"/>
          </a:xfrm>
        </p:spPr>
        <p:txBody>
          <a:bodyPr>
            <a:normAutofit/>
          </a:bodyPr>
          <a:lstStyle/>
          <a:p>
            <a:pPr algn="ctr"/>
            <a:r>
              <a:rPr lang="en-US" dirty="0">
                <a:solidFill>
                  <a:srgbClr val="FFFFFF"/>
                </a:solidFill>
              </a:rPr>
              <a:t>Please Note!</a:t>
            </a:r>
          </a:p>
        </p:txBody>
      </p:sp>
      <p:sp>
        <p:nvSpPr>
          <p:cNvPr id="14" name="Rectangle 13">
            <a:extLst>
              <a:ext uri="{FF2B5EF4-FFF2-40B4-BE49-F238E27FC236}">
                <a16:creationId xmlns:a16="http://schemas.microsoft.com/office/drawing/2014/main" id="{F9ED434F-8767-46CC-B26B-5AF62FF01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C9DA5AFA-1EC5-439F-A74C-BDDC7918B267}"/>
              </a:ext>
            </a:extLst>
          </p:cNvPr>
          <p:cNvGraphicFramePr>
            <a:graphicFrameLocks noGrp="1"/>
          </p:cNvGraphicFramePr>
          <p:nvPr>
            <p:ph idx="1"/>
            <p:extLst>
              <p:ext uri="{D42A27DB-BD31-4B8C-83A1-F6EECF244321}">
                <p14:modId xmlns:p14="http://schemas.microsoft.com/office/powerpoint/2010/main" val="1892280811"/>
              </p:ext>
            </p:extLst>
          </p:nvPr>
        </p:nvGraphicFramePr>
        <p:xfrm>
          <a:off x="1286934" y="2324100"/>
          <a:ext cx="9625383" cy="34226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5990444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19" name="Group 6">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8" name="Rectangle 7">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0" name="Rectangle 10">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pSp>
        <p:nvGrpSpPr>
          <p:cNvPr id="21" name="Group 12">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4" name="Rectangle 13">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5"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4EBC58D3-EA8A-441D-B57F-D611A301761B}"/>
              </a:ext>
            </a:extLst>
          </p:cNvPr>
          <p:cNvSpPr>
            <a:spLocks noGrp="1"/>
          </p:cNvSpPr>
          <p:nvPr>
            <p:ph type="title"/>
          </p:nvPr>
        </p:nvSpPr>
        <p:spPr>
          <a:xfrm>
            <a:off x="3120590" y="2424874"/>
            <a:ext cx="5950819" cy="2008251"/>
          </a:xfrm>
        </p:spPr>
        <p:txBody>
          <a:bodyPr vert="horz" lIns="91440" tIns="45720" rIns="91440" bIns="45720" rtlCol="0" anchor="t">
            <a:normAutofit/>
          </a:bodyPr>
          <a:lstStyle/>
          <a:p>
            <a:pPr algn="ctr">
              <a:lnSpc>
                <a:spcPct val="90000"/>
              </a:lnSpc>
            </a:pPr>
            <a:r>
              <a:rPr lang="en-US" sz="4400" dirty="0">
                <a:solidFill>
                  <a:schemeClr val="tx1"/>
                </a:solidFill>
              </a:rPr>
              <a:t>Overview/Training!!</a:t>
            </a:r>
            <a:br>
              <a:rPr lang="en-US" sz="1800" dirty="0">
                <a:solidFill>
                  <a:schemeClr val="tx1"/>
                </a:solidFill>
              </a:rPr>
            </a:br>
            <a:r>
              <a:rPr lang="en-US" sz="1800" dirty="0">
                <a:solidFill>
                  <a:schemeClr val="tx1"/>
                </a:solidFill>
                <a:hlinkClick r:id="rId3"/>
              </a:rPr>
              <a:t>http://dhsaz-ppweb02:82/mper/MPER.UI/Login.aspx</a:t>
            </a:r>
            <a:endParaRPr lang="en-US" sz="1800" dirty="0">
              <a:solidFill>
                <a:schemeClr val="tx1"/>
              </a:solidFill>
            </a:endParaRPr>
          </a:p>
        </p:txBody>
      </p:sp>
      <p:sp>
        <p:nvSpPr>
          <p:cNvPr id="22" name="Rectangle 16">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973321404"/>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2F448CB3-7B4F-45D7-B7C0-DF553DF61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5C5305EA-7A88-413D-BE8A-47A02476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FCA94DB5-FE56-4A3D-BC48-31B5595197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7DD78EB9-58AE-4D14-83DA-8AECD73D0409}"/>
              </a:ext>
            </a:extLst>
          </p:cNvPr>
          <p:cNvSpPr>
            <a:spLocks noGrp="1"/>
          </p:cNvSpPr>
          <p:nvPr>
            <p:ph type="title"/>
          </p:nvPr>
        </p:nvSpPr>
        <p:spPr>
          <a:xfrm>
            <a:off x="1154954" y="973668"/>
            <a:ext cx="8761413" cy="706964"/>
          </a:xfrm>
        </p:spPr>
        <p:txBody>
          <a:bodyPr>
            <a:normAutofit/>
          </a:bodyPr>
          <a:lstStyle/>
          <a:p>
            <a:r>
              <a:rPr lang="en-US" dirty="0">
                <a:solidFill>
                  <a:srgbClr val="FFFFFF"/>
                </a:solidFill>
              </a:rPr>
              <a:t>Contact Information</a:t>
            </a:r>
          </a:p>
        </p:txBody>
      </p:sp>
      <p:sp>
        <p:nvSpPr>
          <p:cNvPr id="14" name="Rectangle 13">
            <a:extLst>
              <a:ext uri="{FF2B5EF4-FFF2-40B4-BE49-F238E27FC236}">
                <a16:creationId xmlns:a16="http://schemas.microsoft.com/office/drawing/2014/main" id="{F9ED434F-8767-46CC-B26B-5AF62FF01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9C05D057-B8F4-47CB-BC18-1C2138D92984}"/>
              </a:ext>
            </a:extLst>
          </p:cNvPr>
          <p:cNvGraphicFramePr>
            <a:graphicFrameLocks noGrp="1"/>
          </p:cNvGraphicFramePr>
          <p:nvPr>
            <p:ph idx="1"/>
            <p:extLst>
              <p:ext uri="{D42A27DB-BD31-4B8C-83A1-F6EECF244321}">
                <p14:modId xmlns:p14="http://schemas.microsoft.com/office/powerpoint/2010/main" val="3463335226"/>
              </p:ext>
            </p:extLst>
          </p:nvPr>
        </p:nvGraphicFramePr>
        <p:xfrm>
          <a:off x="1286934" y="2324100"/>
          <a:ext cx="9625383" cy="34226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57148554"/>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otalTime>120</TotalTime>
  <Words>611</Words>
  <Application>Microsoft Office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 Boardroom</vt:lpstr>
      <vt:lpstr>Tracking COVID-19 Provider Expenses</vt:lpstr>
      <vt:lpstr>Why are you here?</vt:lpstr>
      <vt:lpstr>What can you document?</vt:lpstr>
      <vt:lpstr>What is Lost Revenue?</vt:lpstr>
      <vt:lpstr>What are Uncovered Expenses?</vt:lpstr>
      <vt:lpstr>Please Note!</vt:lpstr>
      <vt:lpstr>Overview/Training!! http://dhsaz-ppweb02:82/mper/MPER.UI/Login.aspx</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Tracking COVID-19 Provider Expenses</dc:title>
  <dc:creator>Hines-McGee, Erica</dc:creator>
  <cp:lastModifiedBy>Hines-McGee, Erica</cp:lastModifiedBy>
  <cp:revision>3</cp:revision>
  <dcterms:created xsi:type="dcterms:W3CDTF">2020-04-14T15:12:25Z</dcterms:created>
  <dcterms:modified xsi:type="dcterms:W3CDTF">2020-04-14T17:12:59Z</dcterms:modified>
</cp:coreProperties>
</file>